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256" r:id="rId2"/>
    <p:sldId id="257" r:id="rId3"/>
    <p:sldId id="258" r:id="rId4"/>
    <p:sldId id="260" r:id="rId5"/>
  </p:sldIdLst>
  <p:sldSz cx="9906000" cy="6858000" type="A4"/>
  <p:notesSz cx="6797675" cy="9874250"/>
  <p:kinsoku lang="ja-JP" invalStChars="、。，．・：；？！゛゜ヽヾゝゞ々ー’”）〕］｝〉》」』】°‰′″℃￠％ぁぃぅぇぉっゃゅょゎァィゥェォッャュョヮヵヶ!%),.:;?]}｡｣､･ｧｨｩｪｫｬｭｮｯｰﾞﾟ" invalEndChars="‘“（〔［｛〈《「『【￥＄$([\{｢￡"/>
  <p:defaultTextStyle>
    <a:defPPr>
      <a:defRPr lang="sv-SE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FFCC33"/>
    <a:srgbClr val="1862AB"/>
    <a:srgbClr val="0033CC"/>
    <a:srgbClr val="326ABE"/>
    <a:srgbClr val="3272BE"/>
    <a:srgbClr val="3275BE"/>
    <a:srgbClr val="306AC0"/>
    <a:srgbClr val="2E83C2"/>
    <a:srgbClr val="3366CC"/>
    <a:srgbClr val="4D4D4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preferSingleView="1">
    <p:restoredLeft sz="15620"/>
    <p:restoredTop sz="94660"/>
  </p:normalViewPr>
  <p:slideViewPr>
    <p:cSldViewPr>
      <p:cViewPr varScale="1">
        <p:scale>
          <a:sx n="75" d="100"/>
          <a:sy n="75" d="100"/>
        </p:scale>
        <p:origin x="-1368" y="-96"/>
      </p:cViewPr>
      <p:guideLst>
        <p:guide orient="horz" pos="2160"/>
        <p:guide pos="312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93" d="100"/>
          <a:sy n="93" d="100"/>
        </p:scale>
        <p:origin x="-3774" y="-120"/>
      </p:cViewPr>
      <p:guideLst>
        <p:guide orient="horz" pos="3110"/>
        <p:guide pos="2142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sidhuvud_v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90943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r>
              <a:rPr lang="sv-SE" dirty="0" smtClean="0"/>
              <a:t>Halland County Police</a:t>
            </a:r>
            <a:endParaRPr lang="sv-SE" dirty="0"/>
          </a:p>
        </p:txBody>
      </p:sp>
      <p:sp>
        <p:nvSpPr>
          <p:cNvPr id="3075" name="sidhuvud_h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984963" y="1"/>
            <a:ext cx="18127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r>
              <a:rPr lang="sv-SE" dirty="0" smtClean="0"/>
              <a:t>11 April 2014</a:t>
            </a:r>
            <a:endParaRPr lang="sv-SE" dirty="0"/>
          </a:p>
        </p:txBody>
      </p:sp>
      <p:sp>
        <p:nvSpPr>
          <p:cNvPr id="3076" name="sidfot_v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380538"/>
            <a:ext cx="604237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r>
              <a:rPr lang="sv-SE" dirty="0" smtClean="0"/>
              <a:t>Johan </a:t>
            </a:r>
            <a:r>
              <a:rPr lang="sv-SE" dirty="0" err="1" smtClean="0"/>
              <a:t>Nilvé</a:t>
            </a:r>
            <a:endParaRPr lang="sv-SE" dirty="0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6193437" y="9380538"/>
            <a:ext cx="6042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fld id="{03F1A724-DC2C-4914-AF46-D803EDFF4037}" type="slidenum">
              <a:rPr lang="sv-SE"/>
              <a:pPr/>
              <a:t>‹#›</a:t>
            </a:fld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88487238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733425" y="746125"/>
            <a:ext cx="5330825" cy="3690938"/>
          </a:xfrm>
          <a:prstGeom prst="rect">
            <a:avLst/>
          </a:prstGeom>
          <a:noFill/>
          <a:ln w="12699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2051" name="Rectangle 3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784" y="4690269"/>
            <a:ext cx="4986535" cy="44434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699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0488" tIns="44450" rIns="90488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</a:p>
        </p:txBody>
      </p:sp>
      <p:sp>
        <p:nvSpPr>
          <p:cNvPr id="2054" name="sidfot_v_n"/>
          <p:cNvSpPr>
            <a:spLocks noChangeArrowheads="1"/>
          </p:cNvSpPr>
          <p:nvPr/>
        </p:nvSpPr>
        <p:spPr bwMode="auto">
          <a:xfrm>
            <a:off x="0" y="9380538"/>
            <a:ext cx="596684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r>
              <a:rPr lang="sv-SE" sz="1200" dirty="0" smtClean="0">
                <a:latin typeface="Times New Roman" charset="0"/>
              </a:rPr>
              <a:t>Johan </a:t>
            </a:r>
            <a:r>
              <a:rPr lang="sv-SE" sz="1200" dirty="0" err="1" smtClean="0">
                <a:latin typeface="Times New Roman" charset="0"/>
              </a:rPr>
              <a:t>Nilvé</a:t>
            </a:r>
            <a:endParaRPr lang="sv-SE" sz="1200" dirty="0">
              <a:latin typeface="Times New Roman" charset="0"/>
            </a:endParaRPr>
          </a:p>
        </p:txBody>
      </p:sp>
      <p:sp>
        <p:nvSpPr>
          <p:cNvPr id="2057" name="Rectangle 9"/>
          <p:cNvSpPr>
            <a:spLocks noChangeArrowheads="1"/>
          </p:cNvSpPr>
          <p:nvPr/>
        </p:nvSpPr>
        <p:spPr bwMode="auto">
          <a:xfrm>
            <a:off x="6190290" y="9380538"/>
            <a:ext cx="604238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anchor="b"/>
          <a:lstStyle/>
          <a:p>
            <a:pPr algn="r"/>
            <a:fld id="{1CE0CDAB-8E91-4251-9523-5A6A99D7A74F}" type="slidenum">
              <a:rPr lang="sv-SE" sz="1200">
                <a:latin typeface="Times New Roman" charset="0"/>
              </a:rPr>
              <a:pPr algn="r"/>
              <a:t>‹#›</a:t>
            </a:fld>
            <a:endParaRPr lang="sv-SE" sz="1200">
              <a:latin typeface="Times New Roman" charset="0"/>
            </a:endParaRPr>
          </a:p>
        </p:txBody>
      </p:sp>
      <p:sp>
        <p:nvSpPr>
          <p:cNvPr id="8" name="sidhuvud_v_n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1"/>
            <a:ext cx="490943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Times New Roman" charset="0"/>
              </a:defRPr>
            </a:lvl1pPr>
          </a:lstStyle>
          <a:p>
            <a:r>
              <a:rPr lang="sv-SE" dirty="0" smtClean="0"/>
              <a:t>Halland County Police</a:t>
            </a:r>
            <a:endParaRPr lang="sv-SE" dirty="0"/>
          </a:p>
        </p:txBody>
      </p:sp>
      <p:sp>
        <p:nvSpPr>
          <p:cNvPr id="9" name="sidhuvud_h_n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4984963" y="1"/>
            <a:ext cx="18127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 type="none" w="sm" len="sm"/>
                <a:tailEnd type="none" w="sm" len="sm"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Times New Roman" charset="0"/>
              </a:defRPr>
            </a:lvl1pPr>
          </a:lstStyle>
          <a:p>
            <a:r>
              <a:rPr lang="sv-SE" dirty="0" smtClean="0"/>
              <a:t>11 April 2014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750743727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Rubrikbil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6" name="Rectangle 1032"/>
          <p:cNvSpPr>
            <a:spLocks noChangeArrowheads="1"/>
          </p:cNvSpPr>
          <p:nvPr/>
        </p:nvSpPr>
        <p:spPr bwMode="auto">
          <a:xfrm>
            <a:off x="9337675" y="6261100"/>
            <a:ext cx="4064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fld id="{6077BA2F-4F97-47ED-BC04-84ECAD999CBA}" type="slidenum">
              <a:rPr lang="sv-SE" sz="1200">
                <a:solidFill>
                  <a:schemeClr val="bg1"/>
                </a:solidFill>
              </a:rPr>
              <a:pPr>
                <a:spcBef>
                  <a:spcPct val="50000"/>
                </a:spcBef>
              </a:pPr>
              <a:t>‹#›</a:t>
            </a:fld>
            <a:endParaRPr lang="sv-SE" sz="1200"/>
          </a:p>
        </p:txBody>
      </p:sp>
      <p:pic>
        <p:nvPicPr>
          <p:cNvPr id="6" name="61bbed52-364c-427a-be5b-9e983cf17c8e" descr="7FEAE19A-6F1D-4194-8E0E-C284D7778FCD@rps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606006" y="225083"/>
            <a:ext cx="943200" cy="128655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hf sldNum="0" hdr="0" ftr="0" dt="0"/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Rubrik och lodrät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>
          <a:xfrm>
            <a:off x="3087688" y="6459538"/>
            <a:ext cx="6096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159286592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ät rubrik och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ät rubrik 1"/>
          <p:cNvSpPr>
            <a:spLocks noGrp="1"/>
          </p:cNvSpPr>
          <p:nvPr>
            <p:ph type="title" orient="vert"/>
          </p:nvPr>
        </p:nvSpPr>
        <p:spPr>
          <a:xfrm>
            <a:off x="7010400" y="381000"/>
            <a:ext cx="2081213" cy="5486400"/>
          </a:xfrm>
        </p:spPr>
        <p:txBody>
          <a:bodyPr vert="eaVert"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lodrät text 2"/>
          <p:cNvSpPr>
            <a:spLocks noGrp="1"/>
          </p:cNvSpPr>
          <p:nvPr>
            <p:ph type="body" orient="vert" idx="1"/>
          </p:nvPr>
        </p:nvSpPr>
        <p:spPr>
          <a:xfrm>
            <a:off x="762000" y="381000"/>
            <a:ext cx="6096000" cy="5486400"/>
          </a:xfrm>
        </p:spPr>
        <p:txBody>
          <a:bodyPr vert="eaVert"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>
          <a:xfrm>
            <a:off x="3087688" y="6459538"/>
            <a:ext cx="6096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5306529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Rubrik och innehål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Languagetext_Bildbakgrund"/>
          <p:cNvSpPr txBox="1">
            <a:spLocks noChangeArrowheads="1"/>
          </p:cNvSpPr>
          <p:nvPr userDrawn="1"/>
        </p:nvSpPr>
        <p:spPr bwMode="auto">
          <a:xfrm>
            <a:off x="3088800" y="6458400"/>
            <a:ext cx="6094800" cy="230400"/>
          </a:xfrm>
          <a:prstGeom prst="rect">
            <a:avLst/>
          </a:prstGeom>
          <a:noFill/>
          <a:ln w="12700">
            <a:noFill/>
            <a:miter lim="800000"/>
            <a:headEnd/>
            <a:tailEnd/>
          </a:ln>
          <a:effectLst/>
        </p:spPr>
        <p:txBody>
          <a:bodyPr lIns="0" tIns="46800" rIns="90000" bIns="0"/>
          <a:lstStyle/>
          <a:p>
            <a:pPr algn="r"/>
            <a:endParaRPr lang="sv-SE" sz="1400" dirty="0">
              <a:solidFill>
                <a:srgbClr val="003B79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052343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vsnitts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782638" y="4406900"/>
            <a:ext cx="84201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782638" y="2906713"/>
            <a:ext cx="84201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sidfot 3"/>
          <p:cNvSpPr>
            <a:spLocks noGrp="1"/>
          </p:cNvSpPr>
          <p:nvPr>
            <p:ph type="ftr" sz="quarter" idx="10"/>
          </p:nvPr>
        </p:nvSpPr>
        <p:spPr>
          <a:xfrm>
            <a:off x="3087688" y="6459538"/>
            <a:ext cx="6096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7129786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vå innehållsdela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sz="half" idx="1"/>
          </p:nvPr>
        </p:nvSpPr>
        <p:spPr>
          <a:xfrm>
            <a:off x="762000" y="2057400"/>
            <a:ext cx="4060825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75225" y="2057400"/>
            <a:ext cx="4062413" cy="3810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>
          <a:xfrm>
            <a:off x="3087688" y="6459538"/>
            <a:ext cx="6096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78524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Jämförels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4638"/>
            <a:ext cx="89154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text 2"/>
          <p:cNvSpPr>
            <a:spLocks noGrp="1"/>
          </p:cNvSpPr>
          <p:nvPr>
            <p:ph type="body" idx="1"/>
          </p:nvPr>
        </p:nvSpPr>
        <p:spPr>
          <a:xfrm>
            <a:off x="495300" y="1535113"/>
            <a:ext cx="437673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4" name="Platshållare för innehåll 3"/>
          <p:cNvSpPr>
            <a:spLocks noGrp="1"/>
          </p:cNvSpPr>
          <p:nvPr>
            <p:ph sz="half" idx="2"/>
          </p:nvPr>
        </p:nvSpPr>
        <p:spPr>
          <a:xfrm>
            <a:off x="495300" y="2174875"/>
            <a:ext cx="437673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5" name="Platshållare för text 4"/>
          <p:cNvSpPr>
            <a:spLocks noGrp="1"/>
          </p:cNvSpPr>
          <p:nvPr>
            <p:ph type="body" sz="quarter" idx="3"/>
          </p:nvPr>
        </p:nvSpPr>
        <p:spPr>
          <a:xfrm>
            <a:off x="5032375" y="1535113"/>
            <a:ext cx="437832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6" name="Platshållare för innehåll 5"/>
          <p:cNvSpPr>
            <a:spLocks noGrp="1"/>
          </p:cNvSpPr>
          <p:nvPr>
            <p:ph sz="quarter" idx="4"/>
          </p:nvPr>
        </p:nvSpPr>
        <p:spPr>
          <a:xfrm>
            <a:off x="5032375" y="2174875"/>
            <a:ext cx="437832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7" name="Platshållare för sidfot 6"/>
          <p:cNvSpPr>
            <a:spLocks noGrp="1"/>
          </p:cNvSpPr>
          <p:nvPr>
            <p:ph type="ftr" sz="quarter" idx="10"/>
          </p:nvPr>
        </p:nvSpPr>
        <p:spPr>
          <a:xfrm>
            <a:off x="3087688" y="6459538"/>
            <a:ext cx="6096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227309444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Endast rub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sidfot 2"/>
          <p:cNvSpPr>
            <a:spLocks noGrp="1"/>
          </p:cNvSpPr>
          <p:nvPr>
            <p:ph type="ftr" sz="quarter" idx="10"/>
          </p:nvPr>
        </p:nvSpPr>
        <p:spPr>
          <a:xfrm>
            <a:off x="3087688" y="6459538"/>
            <a:ext cx="6096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5559189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tshållare för sidfot 1"/>
          <p:cNvSpPr>
            <a:spLocks noGrp="1"/>
          </p:cNvSpPr>
          <p:nvPr>
            <p:ph type="ftr" sz="quarter" idx="10"/>
          </p:nvPr>
        </p:nvSpPr>
        <p:spPr>
          <a:xfrm>
            <a:off x="3087688" y="6459538"/>
            <a:ext cx="6096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09422120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nehåll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495300" y="273050"/>
            <a:ext cx="3259138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3873500" y="273050"/>
            <a:ext cx="553720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3"/>
            <a:r>
              <a:rPr lang="sv-SE" smtClean="0"/>
              <a:t>Nivå fyra</a:t>
            </a:r>
          </a:p>
          <a:p>
            <a:pPr lvl="4"/>
            <a:r>
              <a:rPr lang="sv-SE" smtClean="0"/>
              <a:t>Nivå fem</a:t>
            </a:r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495300" y="1435100"/>
            <a:ext cx="3259138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>
          <a:xfrm>
            <a:off x="3087688" y="6459538"/>
            <a:ext cx="6096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352172273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ed bild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>
          <a:xfrm>
            <a:off x="1941513" y="4800600"/>
            <a:ext cx="59436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sv-SE" smtClean="0"/>
              <a:t>Klicka här för att ändra format</a:t>
            </a:r>
            <a:endParaRPr lang="sv-SE"/>
          </a:p>
        </p:txBody>
      </p:sp>
      <p:sp>
        <p:nvSpPr>
          <p:cNvPr id="3" name="Platshållare för bild 2"/>
          <p:cNvSpPr>
            <a:spLocks noGrp="1"/>
          </p:cNvSpPr>
          <p:nvPr>
            <p:ph type="pic" idx="1"/>
          </p:nvPr>
        </p:nvSpPr>
        <p:spPr>
          <a:xfrm>
            <a:off x="1941513" y="612775"/>
            <a:ext cx="59436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v-SE"/>
          </a:p>
        </p:txBody>
      </p:sp>
      <p:sp>
        <p:nvSpPr>
          <p:cNvPr id="4" name="Platshållare för text 3"/>
          <p:cNvSpPr>
            <a:spLocks noGrp="1"/>
          </p:cNvSpPr>
          <p:nvPr>
            <p:ph type="body" sz="half" idx="2"/>
          </p:nvPr>
        </p:nvSpPr>
        <p:spPr>
          <a:xfrm>
            <a:off x="1941513" y="5367338"/>
            <a:ext cx="59436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sv-SE" smtClean="0"/>
              <a:t>Klicka här för att ändra format på bakgrundstexten</a:t>
            </a:r>
          </a:p>
        </p:txBody>
      </p:sp>
      <p:sp>
        <p:nvSpPr>
          <p:cNvPr id="5" name="Platshållare för sidfot 4"/>
          <p:cNvSpPr>
            <a:spLocks noGrp="1"/>
          </p:cNvSpPr>
          <p:nvPr>
            <p:ph type="ftr" sz="quarter" idx="10"/>
          </p:nvPr>
        </p:nvSpPr>
        <p:spPr>
          <a:xfrm>
            <a:off x="3087688" y="6459538"/>
            <a:ext cx="6096000" cy="228600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endParaRPr lang="sv-SE"/>
          </a:p>
        </p:txBody>
      </p:sp>
    </p:spTree>
    <p:extLst>
      <p:ext uri="{BB962C8B-B14F-4D97-AF65-F5344CB8AC3E}">
        <p14:creationId xmlns:p14="http://schemas.microsoft.com/office/powerpoint/2010/main" val="413760974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762000" y="381000"/>
            <a:ext cx="8329613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2000" tIns="44450" rIns="72000" bIns="4445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sv-SE" dirty="0" smtClean="0"/>
              <a:t>Rubrikområde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762000" y="2057400"/>
            <a:ext cx="8275638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79200" tIns="44450" rIns="79200" bIns="4445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sv-SE" smtClean="0"/>
              <a:t>Nivå ett</a:t>
            </a:r>
          </a:p>
          <a:p>
            <a:pPr lvl="1"/>
            <a:r>
              <a:rPr lang="sv-SE" smtClean="0"/>
              <a:t>Nivå två</a:t>
            </a:r>
          </a:p>
          <a:p>
            <a:pPr lvl="2"/>
            <a:r>
              <a:rPr lang="sv-SE" smtClean="0"/>
              <a:t>Nivå tre</a:t>
            </a:r>
          </a:p>
          <a:p>
            <a:pPr lvl="4"/>
            <a:endParaRPr lang="sv-SE" smtClean="0"/>
          </a:p>
        </p:txBody>
      </p:sp>
      <p:sp>
        <p:nvSpPr>
          <p:cNvPr id="1032" name="Rectangle 8"/>
          <p:cNvSpPr>
            <a:spLocks noChangeArrowheads="1"/>
          </p:cNvSpPr>
          <p:nvPr/>
        </p:nvSpPr>
        <p:spPr bwMode="auto">
          <a:xfrm>
            <a:off x="9337675" y="6261100"/>
            <a:ext cx="406400" cy="2714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90488" tIns="44450" rIns="90488" bIns="44450">
            <a:spAutoFit/>
          </a:bodyPr>
          <a:lstStyle/>
          <a:p>
            <a:pPr>
              <a:spcBef>
                <a:spcPct val="50000"/>
              </a:spcBef>
            </a:pPr>
            <a:fld id="{FE9CE125-4B7D-4DAD-AFDF-FC7D0B70E349}" type="slidenum">
              <a:rPr lang="sv-SE" sz="1200"/>
              <a:pPr>
                <a:spcBef>
                  <a:spcPct val="50000"/>
                </a:spcBef>
              </a:pPr>
              <a:t>‹#›</a:t>
            </a:fld>
            <a:endParaRPr lang="sv-SE" sz="1200"/>
          </a:p>
        </p:txBody>
      </p:sp>
      <p:sp>
        <p:nvSpPr>
          <p:cNvPr id="1038" name="Languagetext_Bildbakgrund"/>
          <p:cNvSpPr txBox="1">
            <a:spLocks noChangeArrowheads="1"/>
          </p:cNvSpPr>
          <p:nvPr/>
        </p:nvSpPr>
        <p:spPr bwMode="auto">
          <a:xfrm>
            <a:off x="838200" y="6494463"/>
            <a:ext cx="3105150" cy="1682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>
            <a:spAutoFit/>
          </a:bodyPr>
          <a:lstStyle/>
          <a:p>
            <a:r>
              <a:rPr lang="sv-SE" sz="1100" dirty="0" smtClean="0"/>
              <a:t>Halland County Police</a:t>
            </a:r>
            <a:endParaRPr lang="sv-SE" sz="1100" dirty="0"/>
          </a:p>
        </p:txBody>
      </p:sp>
      <p:sp>
        <p:nvSpPr>
          <p:cNvPr id="1045" name="Blue_line"/>
          <p:cNvSpPr>
            <a:spLocks noChangeShapeType="1"/>
          </p:cNvSpPr>
          <p:nvPr/>
        </p:nvSpPr>
        <p:spPr bwMode="auto">
          <a:xfrm>
            <a:off x="2208213" y="6419850"/>
            <a:ext cx="6881812" cy="0"/>
          </a:xfrm>
          <a:prstGeom prst="line">
            <a:avLst/>
          </a:prstGeom>
          <a:noFill/>
          <a:ln w="57150">
            <a:solidFill>
              <a:srgbClr val="1862AB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sp>
        <p:nvSpPr>
          <p:cNvPr id="10" name="DateText_Bildbakgrund"/>
          <p:cNvSpPr txBox="1">
            <a:spLocks noChangeArrowheads="1"/>
          </p:cNvSpPr>
          <p:nvPr userDrawn="1"/>
        </p:nvSpPr>
        <p:spPr bwMode="auto">
          <a:xfrm>
            <a:off x="3088800" y="6458400"/>
            <a:ext cx="6094800" cy="263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12700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46800" rIns="90000" bIns="46800">
            <a:spAutoFit/>
          </a:bodyPr>
          <a:lstStyle/>
          <a:p>
            <a:pPr algn="r"/>
            <a:r>
              <a:rPr lang="sv-SE" sz="1100" dirty="0" smtClean="0">
                <a:latin typeface="Times New Roman" pitchFamily="18" charset="0"/>
                <a:cs typeface="Times New Roman" pitchFamily="18" charset="0"/>
              </a:rPr>
              <a:t>11 April 2014</a:t>
            </a:r>
            <a:endParaRPr lang="sv-SE" sz="1100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9" name="Bildobjekt 8"/>
          <p:cNvPicPr>
            <a:picLocks noChangeAspect="1"/>
          </p:cNvPicPr>
          <p:nvPr userDrawn="1"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0400" y="5857200"/>
            <a:ext cx="1886400" cy="70740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iming>
    <p:tnLst>
      <p:par>
        <p:cTn id="1" dur="indefinite" restart="never" nodeType="tmRoot"/>
      </p:par>
    </p:tnLst>
  </p:timing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862AB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862A8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862A8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862A8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862A8"/>
          </a:solidFill>
          <a:latin typeface="Arial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862A8"/>
          </a:solidFill>
          <a:latin typeface="Arial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862A8"/>
          </a:solidFill>
          <a:latin typeface="Arial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862A8"/>
          </a:solidFill>
          <a:latin typeface="Arial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sz="3200" b="1">
          <a:solidFill>
            <a:srgbClr val="1862A8"/>
          </a:solidFill>
          <a:latin typeface="Arial" charset="0"/>
        </a:defRPr>
      </a:lvl9pPr>
    </p:titleStyle>
    <p:bodyStyle>
      <a:lvl1pPr marL="190500" indent="-1905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666750" indent="-1905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2000">
          <a:solidFill>
            <a:srgbClr val="4D4D4D"/>
          </a:solidFill>
          <a:latin typeface="+mn-lt"/>
        </a:defRPr>
      </a:lvl2pPr>
      <a:lvl3pPr marL="11811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•"/>
        <a:defRPr sz="1600">
          <a:solidFill>
            <a:srgbClr val="4D4D4D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–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SzPct val="100000"/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sv-S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8" name="Platshållare för text 1"/>
          <p:cNvSpPr>
            <a:spLocks/>
          </p:cNvSpPr>
          <p:nvPr/>
        </p:nvSpPr>
        <p:spPr bwMode="auto">
          <a:xfrm>
            <a:off x="1219200" y="2895600"/>
            <a:ext cx="7772400" cy="511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36000" rIns="18000" bIns="36000"/>
          <a:lstStyle/>
          <a:p>
            <a:pPr defTabSz="457200" eaLnBrk="1" hangingPunct="1">
              <a:lnSpc>
                <a:spcPts val="2500"/>
              </a:lnSpc>
            </a:pPr>
            <a:r>
              <a:rPr lang="sv-SE" dirty="0" smtClean="0">
                <a:solidFill>
                  <a:schemeClr val="bg2"/>
                </a:solidFill>
              </a:rPr>
              <a:t>Halland </a:t>
            </a:r>
            <a:r>
              <a:rPr lang="sv-SE" dirty="0">
                <a:solidFill>
                  <a:schemeClr val="bg2"/>
                </a:solidFill>
              </a:rPr>
              <a:t>County </a:t>
            </a:r>
            <a:r>
              <a:rPr lang="sv-SE" dirty="0" smtClean="0">
                <a:solidFill>
                  <a:schemeClr val="bg2"/>
                </a:solidFill>
              </a:rPr>
              <a:t>Police</a:t>
            </a:r>
            <a:endParaRPr lang="sv-SE" dirty="0">
              <a:solidFill>
                <a:schemeClr val="bg2"/>
              </a:solidFill>
            </a:endParaRPr>
          </a:p>
          <a:p>
            <a:pPr defTabSz="457200" eaLnBrk="1" hangingPunct="1">
              <a:lnSpc>
                <a:spcPts val="2500"/>
              </a:lnSpc>
            </a:pPr>
            <a:endParaRPr lang="sv-SE" sz="2100" dirty="0">
              <a:solidFill>
                <a:schemeClr val="bg2"/>
              </a:solidFill>
            </a:endParaRPr>
          </a:p>
        </p:txBody>
      </p:sp>
      <p:sp>
        <p:nvSpPr>
          <p:cNvPr id="30729" name="Platshållare för text 1"/>
          <p:cNvSpPr>
            <a:spLocks/>
          </p:cNvSpPr>
          <p:nvPr/>
        </p:nvSpPr>
        <p:spPr bwMode="auto">
          <a:xfrm>
            <a:off x="685800" y="1579761"/>
            <a:ext cx="7543800" cy="12731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18000" tIns="36000" rIns="18000" bIns="36000" anchor="b"/>
          <a:lstStyle/>
          <a:p>
            <a:pPr defTabSz="457200" eaLnBrk="1" hangingPunct="1">
              <a:lnSpc>
                <a:spcPts val="3500"/>
              </a:lnSpc>
            </a:pPr>
            <a:r>
              <a:rPr lang="sv-SE" sz="3200" b="1" dirty="0" err="1">
                <a:solidFill>
                  <a:srgbClr val="1862AB"/>
                </a:solidFill>
              </a:rPr>
              <a:t>How</a:t>
            </a:r>
            <a:r>
              <a:rPr lang="sv-SE" sz="3200" b="1" dirty="0">
                <a:solidFill>
                  <a:srgbClr val="1862AB"/>
                </a:solidFill>
              </a:rPr>
              <a:t> </a:t>
            </a:r>
            <a:r>
              <a:rPr lang="sv-SE" sz="3200" b="1" dirty="0" err="1">
                <a:solidFill>
                  <a:srgbClr val="1862AB"/>
                </a:solidFill>
              </a:rPr>
              <a:t>to</a:t>
            </a:r>
            <a:r>
              <a:rPr lang="sv-SE" sz="3200" b="1" dirty="0">
                <a:solidFill>
                  <a:srgbClr val="1862AB"/>
                </a:solidFill>
              </a:rPr>
              <a:t> </a:t>
            </a:r>
            <a:r>
              <a:rPr lang="sv-SE" sz="3200" b="1" dirty="0" err="1">
                <a:solidFill>
                  <a:srgbClr val="1862AB"/>
                </a:solidFill>
              </a:rPr>
              <a:t>keep</a:t>
            </a:r>
            <a:r>
              <a:rPr lang="sv-SE" sz="3200" b="1" dirty="0">
                <a:solidFill>
                  <a:srgbClr val="1862AB"/>
                </a:solidFill>
              </a:rPr>
              <a:t> </a:t>
            </a:r>
            <a:r>
              <a:rPr lang="sv-SE" sz="3200" b="1" dirty="0" err="1">
                <a:solidFill>
                  <a:srgbClr val="1862AB"/>
                </a:solidFill>
              </a:rPr>
              <a:t>policeofficers</a:t>
            </a:r>
            <a:r>
              <a:rPr lang="sv-SE" sz="3200" b="1" dirty="0">
                <a:solidFill>
                  <a:srgbClr val="1862AB"/>
                </a:solidFill>
              </a:rPr>
              <a:t> on the </a:t>
            </a:r>
            <a:r>
              <a:rPr lang="sv-SE" sz="3200" b="1" dirty="0" err="1">
                <a:solidFill>
                  <a:srgbClr val="1862AB"/>
                </a:solidFill>
              </a:rPr>
              <a:t>field</a:t>
            </a:r>
            <a:r>
              <a:rPr lang="sv-SE" sz="3200" b="1" dirty="0">
                <a:solidFill>
                  <a:srgbClr val="1862AB"/>
                </a:solidFill>
              </a:rPr>
              <a:t> </a:t>
            </a:r>
            <a:r>
              <a:rPr lang="sv-SE" sz="3200" b="1" dirty="0" err="1">
                <a:solidFill>
                  <a:srgbClr val="1862AB"/>
                </a:solidFill>
              </a:rPr>
              <a:t>with</a:t>
            </a:r>
            <a:r>
              <a:rPr lang="sv-SE" sz="3200" b="1" dirty="0">
                <a:solidFill>
                  <a:srgbClr val="1862AB"/>
                </a:solidFill>
              </a:rPr>
              <a:t> </a:t>
            </a:r>
            <a:r>
              <a:rPr lang="sv-SE" sz="3200" b="1" dirty="0" err="1">
                <a:solidFill>
                  <a:srgbClr val="1862AB"/>
                </a:solidFill>
              </a:rPr>
              <a:t>retained</a:t>
            </a:r>
            <a:r>
              <a:rPr lang="sv-SE" sz="3200" b="1" dirty="0">
                <a:solidFill>
                  <a:srgbClr val="1862AB"/>
                </a:solidFill>
              </a:rPr>
              <a:t> motivation</a:t>
            </a:r>
          </a:p>
        </p:txBody>
      </p:sp>
      <p:sp>
        <p:nvSpPr>
          <p:cNvPr id="30727" name="Blue_line"/>
          <p:cNvSpPr>
            <a:spLocks noChangeShapeType="1"/>
          </p:cNvSpPr>
          <p:nvPr/>
        </p:nvSpPr>
        <p:spPr bwMode="auto">
          <a:xfrm>
            <a:off x="0" y="3733800"/>
            <a:ext cx="9906000" cy="0"/>
          </a:xfrm>
          <a:prstGeom prst="line">
            <a:avLst/>
          </a:prstGeom>
          <a:noFill/>
          <a:ln w="241300">
            <a:solidFill>
              <a:srgbClr val="FFCC33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sv-SE"/>
          </a:p>
        </p:txBody>
      </p:sp>
      <p:pic>
        <p:nvPicPr>
          <p:cNvPr id="6" name="Bildobjekt 5" descr="Fram collage NYAST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15552" y="3844925"/>
            <a:ext cx="9906000" cy="3040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81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/>
              <a:t>The survey</a:t>
            </a:r>
          </a:p>
        </p:txBody>
      </p:sp>
      <p:sp>
        <p:nvSpPr>
          <p:cNvPr id="3481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37092" y="1268760"/>
            <a:ext cx="8275638" cy="3810000"/>
          </a:xfrm>
        </p:spPr>
        <p:txBody>
          <a:bodyPr/>
          <a:lstStyle/>
          <a:p>
            <a:pPr marL="0" indent="0">
              <a:buNone/>
            </a:pPr>
            <a:r>
              <a:rPr lang="sv-SE" b="1" dirty="0" err="1"/>
              <a:t>Background</a:t>
            </a:r>
            <a:r>
              <a:rPr lang="sv-SE" b="1" dirty="0"/>
              <a:t> and </a:t>
            </a:r>
            <a:r>
              <a:rPr lang="sv-SE" b="1" dirty="0" err="1"/>
              <a:t>method</a:t>
            </a:r>
            <a:endParaRPr lang="sv-SE" b="1" dirty="0"/>
          </a:p>
          <a:p>
            <a:pPr marL="0" indent="0">
              <a:buNone/>
            </a:pPr>
            <a:r>
              <a:rPr lang="sv-SE" dirty="0" err="1"/>
              <a:t>Internal</a:t>
            </a:r>
            <a:r>
              <a:rPr lang="sv-SE" dirty="0"/>
              <a:t> </a:t>
            </a:r>
            <a:r>
              <a:rPr lang="sv-SE" dirty="0" err="1" smtClean="0"/>
              <a:t>turnover</a:t>
            </a:r>
            <a:r>
              <a:rPr lang="sv-SE" dirty="0" smtClean="0"/>
              <a:t> </a:t>
            </a:r>
            <a:r>
              <a:rPr lang="sv-SE" dirty="0"/>
              <a:t>from </a:t>
            </a:r>
            <a:r>
              <a:rPr lang="sv-SE" dirty="0" err="1"/>
              <a:t>uniformed</a:t>
            </a:r>
            <a:r>
              <a:rPr lang="sv-SE" dirty="0"/>
              <a:t> </a:t>
            </a:r>
            <a:r>
              <a:rPr lang="sv-SE" dirty="0" err="1"/>
              <a:t>policing</a:t>
            </a:r>
            <a:r>
              <a:rPr lang="sv-SE" dirty="0"/>
              <a:t> on the </a:t>
            </a:r>
            <a:r>
              <a:rPr lang="sv-SE" dirty="0" err="1"/>
              <a:t>field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other</a:t>
            </a:r>
            <a:r>
              <a:rPr lang="sv-SE" dirty="0"/>
              <a:t> parts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organization</a:t>
            </a:r>
            <a:r>
              <a:rPr lang="sv-SE" dirty="0"/>
              <a:t>.</a:t>
            </a:r>
          </a:p>
          <a:p>
            <a:pPr marL="0" indent="0">
              <a:buNone/>
            </a:pPr>
            <a:endParaRPr lang="sv-SE" sz="1050" dirty="0"/>
          </a:p>
          <a:p>
            <a:pPr marL="0" indent="0">
              <a:buNone/>
            </a:pPr>
            <a:r>
              <a:rPr lang="sv-SE" sz="1600" dirty="0"/>
              <a:t>Mission </a:t>
            </a:r>
            <a:r>
              <a:rPr lang="sv-SE" sz="1600" dirty="0" err="1"/>
              <a:t>phrase</a:t>
            </a:r>
            <a:r>
              <a:rPr lang="sv-SE" sz="1600" dirty="0"/>
              <a:t>:</a:t>
            </a:r>
          </a:p>
          <a:p>
            <a:pPr marL="0" indent="0">
              <a:buNone/>
            </a:pPr>
            <a:r>
              <a:rPr lang="sv-SE" i="1" dirty="0"/>
              <a:t>”</a:t>
            </a:r>
            <a:r>
              <a:rPr lang="sv-SE" i="1" dirty="0" err="1"/>
              <a:t>How</a:t>
            </a:r>
            <a:r>
              <a:rPr lang="sv-SE" i="1" dirty="0"/>
              <a:t> </a:t>
            </a:r>
            <a:r>
              <a:rPr lang="sv-SE" i="1" dirty="0" err="1"/>
              <a:t>shall</a:t>
            </a:r>
            <a:r>
              <a:rPr lang="sv-SE" i="1" dirty="0"/>
              <a:t> the </a:t>
            </a:r>
            <a:r>
              <a:rPr lang="sv-SE" i="1" dirty="0" err="1"/>
              <a:t>police</a:t>
            </a:r>
            <a:r>
              <a:rPr lang="sv-SE" i="1" dirty="0"/>
              <a:t> </a:t>
            </a:r>
            <a:r>
              <a:rPr lang="sv-SE" i="1" dirty="0" err="1"/>
              <a:t>department</a:t>
            </a:r>
            <a:r>
              <a:rPr lang="sv-SE" i="1" dirty="0"/>
              <a:t> </a:t>
            </a:r>
            <a:r>
              <a:rPr lang="sv-SE" i="1" dirty="0" err="1"/>
              <a:t>attract</a:t>
            </a:r>
            <a:r>
              <a:rPr lang="sv-SE" i="1" dirty="0"/>
              <a:t>, </a:t>
            </a:r>
            <a:r>
              <a:rPr lang="sv-SE" i="1" dirty="0" err="1"/>
              <a:t>recruit</a:t>
            </a:r>
            <a:r>
              <a:rPr lang="sv-SE" i="1" dirty="0"/>
              <a:t> and </a:t>
            </a:r>
            <a:r>
              <a:rPr lang="sv-SE" i="1" dirty="0" err="1"/>
              <a:t>keep</a:t>
            </a:r>
            <a:r>
              <a:rPr lang="sv-SE" i="1" dirty="0"/>
              <a:t> </a:t>
            </a:r>
            <a:r>
              <a:rPr lang="sv-SE" i="1" dirty="0" err="1" smtClean="0"/>
              <a:t>police</a:t>
            </a:r>
            <a:r>
              <a:rPr lang="sv-SE" i="1" dirty="0" smtClean="0"/>
              <a:t> officers </a:t>
            </a:r>
            <a:r>
              <a:rPr lang="sv-SE" i="1" dirty="0" err="1"/>
              <a:t>working</a:t>
            </a:r>
            <a:r>
              <a:rPr lang="sv-SE" i="1" dirty="0"/>
              <a:t> on the </a:t>
            </a:r>
            <a:r>
              <a:rPr lang="sv-SE" i="1" dirty="0" err="1"/>
              <a:t>field</a:t>
            </a:r>
            <a:r>
              <a:rPr lang="sv-SE" i="1" dirty="0"/>
              <a:t> in a </a:t>
            </a:r>
            <a:r>
              <a:rPr lang="sv-SE" i="1" dirty="0" err="1"/>
              <a:t>way</a:t>
            </a:r>
            <a:r>
              <a:rPr lang="sv-SE" i="1" dirty="0"/>
              <a:t> </a:t>
            </a:r>
            <a:r>
              <a:rPr lang="sv-SE" i="1" dirty="0" err="1"/>
              <a:t>that</a:t>
            </a:r>
            <a:r>
              <a:rPr lang="sv-SE" i="1" dirty="0"/>
              <a:t> is </a:t>
            </a:r>
            <a:r>
              <a:rPr lang="sv-SE" i="1" dirty="0" err="1"/>
              <a:t>needed</a:t>
            </a:r>
            <a:r>
              <a:rPr lang="sv-SE" i="1" dirty="0"/>
              <a:t> </a:t>
            </a:r>
            <a:r>
              <a:rPr lang="sv-SE" i="1" dirty="0" err="1"/>
              <a:t>to</a:t>
            </a:r>
            <a:r>
              <a:rPr lang="sv-SE" i="1" dirty="0"/>
              <a:t> make the </a:t>
            </a:r>
            <a:r>
              <a:rPr lang="sv-SE" i="1" dirty="0" err="1"/>
              <a:t>organization</a:t>
            </a:r>
            <a:r>
              <a:rPr lang="sv-SE" i="1" dirty="0"/>
              <a:t> </a:t>
            </a:r>
            <a:r>
              <a:rPr lang="sv-SE" i="1" dirty="0" err="1"/>
              <a:t>function</a:t>
            </a:r>
            <a:r>
              <a:rPr lang="sv-SE" i="1" dirty="0"/>
              <a:t> over </a:t>
            </a:r>
            <a:r>
              <a:rPr lang="sv-SE" i="1" dirty="0" err="1"/>
              <a:t>time</a:t>
            </a:r>
            <a:r>
              <a:rPr lang="sv-SE" i="1" dirty="0"/>
              <a:t>?”</a:t>
            </a:r>
          </a:p>
        </p:txBody>
      </p:sp>
      <p:sp>
        <p:nvSpPr>
          <p:cNvPr id="4" name="Rektangel 3"/>
          <p:cNvSpPr/>
          <p:nvPr/>
        </p:nvSpPr>
        <p:spPr>
          <a:xfrm>
            <a:off x="776536" y="4581128"/>
            <a:ext cx="3240360" cy="1015663"/>
          </a:xfrm>
          <a:prstGeom prst="rect">
            <a:avLst/>
          </a:prstGeom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r>
              <a:rPr lang="sv-SE" sz="2000" dirty="0" smtClean="0"/>
              <a:t>The </a:t>
            </a:r>
            <a:r>
              <a:rPr lang="sv-SE" sz="2000" dirty="0" err="1" smtClean="0"/>
              <a:t>employees</a:t>
            </a:r>
            <a:r>
              <a:rPr lang="sv-SE" sz="2000" dirty="0" smtClean="0"/>
              <a:t> </a:t>
            </a:r>
            <a:r>
              <a:rPr lang="sv-SE" sz="2000" dirty="0" err="1" smtClean="0"/>
              <a:t>experience</a:t>
            </a:r>
            <a:r>
              <a:rPr lang="sv-SE" sz="2000" dirty="0"/>
              <a:t> </a:t>
            </a:r>
            <a:r>
              <a:rPr lang="sv-SE" sz="2000" dirty="0" smtClean="0"/>
              <a:t>and opinions on the </a:t>
            </a:r>
            <a:r>
              <a:rPr lang="sv-SE" sz="2000" dirty="0" err="1" smtClean="0"/>
              <a:t>conditions</a:t>
            </a:r>
            <a:r>
              <a:rPr lang="sv-SE" sz="2000" dirty="0" smtClean="0"/>
              <a:t> </a:t>
            </a:r>
            <a:r>
              <a:rPr lang="sv-SE" sz="2000" dirty="0" err="1" smtClean="0"/>
              <a:t>of</a:t>
            </a:r>
            <a:r>
              <a:rPr lang="sv-SE" sz="2000" dirty="0" smtClean="0"/>
              <a:t> </a:t>
            </a:r>
            <a:r>
              <a:rPr lang="sv-SE" sz="2000" dirty="0" err="1" smtClean="0"/>
              <a:t>field</a:t>
            </a:r>
            <a:r>
              <a:rPr lang="sv-SE" sz="2000" dirty="0" smtClean="0"/>
              <a:t> </a:t>
            </a:r>
            <a:r>
              <a:rPr lang="sv-SE" sz="2000" dirty="0" err="1" smtClean="0"/>
              <a:t>work</a:t>
            </a:r>
            <a:r>
              <a:rPr lang="sv-SE" sz="2000" dirty="0" smtClean="0"/>
              <a:t>.</a:t>
            </a:r>
            <a:endParaRPr lang="sv-SE" sz="2000" dirty="0"/>
          </a:p>
        </p:txBody>
      </p:sp>
      <p:sp>
        <p:nvSpPr>
          <p:cNvPr id="6" name="textruta 5"/>
          <p:cNvSpPr txBox="1"/>
          <p:nvPr/>
        </p:nvSpPr>
        <p:spPr>
          <a:xfrm>
            <a:off x="5817096" y="4582188"/>
            <a:ext cx="3024336" cy="1015663"/>
          </a:xfrm>
          <a:prstGeom prst="rect">
            <a:avLst/>
          </a:prstGeom>
          <a:noFill/>
          <a:ln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r>
              <a:rPr lang="sv-SE" sz="2000" dirty="0" smtClean="0"/>
              <a:t>Research in </a:t>
            </a:r>
            <a:r>
              <a:rPr lang="sv-SE" sz="2000" dirty="0" err="1" smtClean="0"/>
              <a:t>organization</a:t>
            </a:r>
            <a:r>
              <a:rPr lang="sv-SE" sz="2000" dirty="0"/>
              <a:t>, </a:t>
            </a:r>
            <a:r>
              <a:rPr lang="sv-SE" sz="2000" dirty="0" err="1" smtClean="0"/>
              <a:t>leadership</a:t>
            </a:r>
            <a:r>
              <a:rPr lang="sv-SE" sz="2000" dirty="0" smtClean="0"/>
              <a:t> and motivation</a:t>
            </a:r>
            <a:endParaRPr lang="sv-SE" dirty="0"/>
          </a:p>
        </p:txBody>
      </p:sp>
      <p:sp>
        <p:nvSpPr>
          <p:cNvPr id="7" name="Höger 6"/>
          <p:cNvSpPr/>
          <p:nvPr/>
        </p:nvSpPr>
        <p:spPr bwMode="auto">
          <a:xfrm>
            <a:off x="4376936" y="4797152"/>
            <a:ext cx="1080120" cy="288032"/>
          </a:xfrm>
          <a:prstGeom prst="rightArrow">
            <a:avLst/>
          </a:prstGeom>
          <a:solidFill>
            <a:schemeClr val="accent1"/>
          </a:solidFill>
          <a:ln w="12699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  <p:sp>
        <p:nvSpPr>
          <p:cNvPr id="8" name="Höger 7"/>
          <p:cNvSpPr/>
          <p:nvPr/>
        </p:nvSpPr>
        <p:spPr bwMode="auto">
          <a:xfrm rot="10800000">
            <a:off x="4376937" y="5157191"/>
            <a:ext cx="1080120" cy="288032"/>
          </a:xfrm>
          <a:prstGeom prst="rightArrow">
            <a:avLst/>
          </a:prstGeom>
          <a:solidFill>
            <a:schemeClr val="accent1"/>
          </a:solidFill>
          <a:ln w="12699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sv-SE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819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animBg="1"/>
      <p:bldP spid="6" grpId="1" animBg="1"/>
      <p:bldP spid="7" grpId="1" animBg="1"/>
      <p:bldP spid="8" grpId="1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Results</a:t>
            </a:r>
            <a:r>
              <a:rPr lang="sv-SE" dirty="0"/>
              <a:t> and </a:t>
            </a:r>
            <a:r>
              <a:rPr lang="sv-SE" dirty="0" err="1"/>
              <a:t>effects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62000" y="1268760"/>
            <a:ext cx="8275638" cy="3810000"/>
          </a:xfrm>
        </p:spPr>
        <p:txBody>
          <a:bodyPr/>
          <a:lstStyle/>
          <a:p>
            <a:r>
              <a:rPr lang="sv-SE" dirty="0" err="1"/>
              <a:t>Economical</a:t>
            </a:r>
            <a:r>
              <a:rPr lang="sv-SE" dirty="0"/>
              <a:t>- and </a:t>
            </a:r>
            <a:r>
              <a:rPr lang="sv-SE" dirty="0" err="1" smtClean="0"/>
              <a:t>result</a:t>
            </a:r>
            <a:r>
              <a:rPr lang="sv-SE" dirty="0" smtClean="0"/>
              <a:t> driven </a:t>
            </a:r>
            <a:r>
              <a:rPr lang="sv-SE" dirty="0"/>
              <a:t>management (NPM)</a:t>
            </a:r>
          </a:p>
          <a:p>
            <a:pPr lvl="1"/>
            <a:r>
              <a:rPr lang="sv-SE" dirty="0"/>
              <a:t> </a:t>
            </a:r>
            <a:r>
              <a:rPr lang="sv-SE" dirty="0" err="1"/>
              <a:t>Economy</a:t>
            </a:r>
            <a:r>
              <a:rPr lang="sv-SE" dirty="0"/>
              <a:t> </a:t>
            </a:r>
            <a:r>
              <a:rPr lang="sv-SE" dirty="0" err="1"/>
              <a:t>ahead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quality</a:t>
            </a:r>
            <a:endParaRPr lang="sv-SE" dirty="0"/>
          </a:p>
          <a:p>
            <a:pPr lvl="1"/>
            <a:r>
              <a:rPr lang="sv-SE" dirty="0"/>
              <a:t> Management </a:t>
            </a:r>
            <a:r>
              <a:rPr lang="sv-SE" dirty="0" err="1"/>
              <a:t>ahead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understanding</a:t>
            </a:r>
            <a:endParaRPr lang="sv-SE" dirty="0"/>
          </a:p>
          <a:p>
            <a:pPr lvl="1"/>
            <a:r>
              <a:rPr lang="sv-SE" dirty="0"/>
              <a:t> Parts </a:t>
            </a:r>
            <a:r>
              <a:rPr lang="sv-SE" dirty="0" err="1"/>
              <a:t>ahead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whole</a:t>
            </a:r>
            <a:r>
              <a:rPr lang="sv-SE" dirty="0"/>
              <a:t> – Focus och </a:t>
            </a:r>
            <a:r>
              <a:rPr lang="sv-SE" dirty="0" err="1"/>
              <a:t>numbers</a:t>
            </a:r>
            <a:r>
              <a:rPr lang="sv-SE" dirty="0"/>
              <a:t> </a:t>
            </a:r>
            <a:r>
              <a:rPr lang="sv-SE" dirty="0" err="1"/>
              <a:t>ahead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effects</a:t>
            </a:r>
            <a:endParaRPr lang="sv-SE" dirty="0"/>
          </a:p>
          <a:p>
            <a:r>
              <a:rPr lang="sv-SE" dirty="0" err="1"/>
              <a:t>Leadershipculture</a:t>
            </a:r>
            <a:r>
              <a:rPr lang="sv-SE" dirty="0"/>
              <a:t> – </a:t>
            </a:r>
            <a:r>
              <a:rPr lang="sv-SE" dirty="0" err="1"/>
              <a:t>Emphasis</a:t>
            </a:r>
            <a:r>
              <a:rPr lang="sv-SE" dirty="0"/>
              <a:t> on </a:t>
            </a:r>
            <a:r>
              <a:rPr lang="sv-SE" dirty="0" err="1"/>
              <a:t>command</a:t>
            </a:r>
            <a:r>
              <a:rPr lang="sv-SE" dirty="0"/>
              <a:t> and </a:t>
            </a:r>
            <a:r>
              <a:rPr lang="sv-SE" dirty="0" err="1"/>
              <a:t>control</a:t>
            </a:r>
            <a:endParaRPr lang="sv-SE" dirty="0"/>
          </a:p>
          <a:p>
            <a:pPr lvl="1"/>
            <a:r>
              <a:rPr lang="sv-SE" dirty="0"/>
              <a:t> </a:t>
            </a:r>
            <a:r>
              <a:rPr lang="sv-SE" dirty="0" err="1"/>
              <a:t>Hierarchy</a:t>
            </a:r>
            <a:r>
              <a:rPr lang="sv-SE" dirty="0"/>
              <a:t> </a:t>
            </a:r>
            <a:r>
              <a:rPr lang="sv-SE" dirty="0" err="1"/>
              <a:t>instead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inclusion</a:t>
            </a:r>
            <a:endParaRPr lang="sv-SE" dirty="0"/>
          </a:p>
          <a:p>
            <a:r>
              <a:rPr lang="sv-SE" dirty="0"/>
              <a:t>Human </a:t>
            </a:r>
            <a:r>
              <a:rPr lang="sv-SE" dirty="0" err="1"/>
              <a:t>Resource</a:t>
            </a:r>
            <a:r>
              <a:rPr lang="sv-SE" dirty="0"/>
              <a:t> - </a:t>
            </a:r>
            <a:r>
              <a:rPr lang="sv-SE" dirty="0" err="1"/>
              <a:t>Recruitment</a:t>
            </a:r>
            <a:endParaRPr lang="sv-SE" dirty="0"/>
          </a:p>
          <a:p>
            <a:pPr lvl="1"/>
            <a:r>
              <a:rPr lang="sv-SE" dirty="0"/>
              <a:t> Changes in the </a:t>
            </a:r>
            <a:r>
              <a:rPr lang="sv-SE" dirty="0" err="1" smtClean="0"/>
              <a:t>recruiting</a:t>
            </a:r>
            <a:r>
              <a:rPr lang="sv-SE" dirty="0" smtClean="0"/>
              <a:t> </a:t>
            </a:r>
            <a:r>
              <a:rPr lang="sv-SE" dirty="0" err="1" smtClean="0"/>
              <a:t>profile</a:t>
            </a:r>
            <a:endParaRPr lang="sv-SE" dirty="0" smtClean="0"/>
          </a:p>
          <a:p>
            <a:r>
              <a:rPr lang="sv-SE" dirty="0" smtClean="0"/>
              <a:t>Motivation</a:t>
            </a:r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2830460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ubrik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v-SE" dirty="0" err="1"/>
              <a:t>Conclusions</a:t>
            </a:r>
            <a:endParaRPr lang="sv-SE" dirty="0"/>
          </a:p>
        </p:txBody>
      </p:sp>
      <p:sp>
        <p:nvSpPr>
          <p:cNvPr id="3" name="Platshållare för innehåll 2"/>
          <p:cNvSpPr>
            <a:spLocks noGrp="1"/>
          </p:cNvSpPr>
          <p:nvPr>
            <p:ph idx="1"/>
          </p:nvPr>
        </p:nvSpPr>
        <p:spPr>
          <a:xfrm>
            <a:off x="776536" y="1268760"/>
            <a:ext cx="8275638" cy="3810000"/>
          </a:xfrm>
        </p:spPr>
        <p:txBody>
          <a:bodyPr/>
          <a:lstStyle/>
          <a:p>
            <a:r>
              <a:rPr lang="sv-SE" dirty="0"/>
              <a:t>A </a:t>
            </a:r>
            <a:r>
              <a:rPr lang="sv-SE" dirty="0" err="1"/>
              <a:t>conscious</a:t>
            </a:r>
            <a:r>
              <a:rPr lang="sv-SE" dirty="0"/>
              <a:t> approach on the </a:t>
            </a:r>
            <a:r>
              <a:rPr lang="sv-SE" dirty="0" err="1"/>
              <a:t>effects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economic</a:t>
            </a:r>
            <a:r>
              <a:rPr lang="sv-SE" dirty="0"/>
              <a:t>- and </a:t>
            </a:r>
            <a:r>
              <a:rPr lang="sv-SE" dirty="0" err="1" smtClean="0"/>
              <a:t>result</a:t>
            </a:r>
            <a:r>
              <a:rPr lang="sv-SE" dirty="0" smtClean="0"/>
              <a:t> driven </a:t>
            </a:r>
            <a:r>
              <a:rPr lang="sv-SE" dirty="0"/>
              <a:t>management</a:t>
            </a:r>
          </a:p>
          <a:p>
            <a:pPr lvl="1"/>
            <a:r>
              <a:rPr lang="sv-SE" dirty="0"/>
              <a:t>The overall </a:t>
            </a:r>
            <a:r>
              <a:rPr lang="sv-SE" dirty="0" err="1"/>
              <a:t>purpose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organization</a:t>
            </a:r>
            <a:r>
              <a:rPr lang="sv-SE" dirty="0"/>
              <a:t> </a:t>
            </a:r>
            <a:r>
              <a:rPr lang="sv-SE" dirty="0" err="1"/>
              <a:t>most</a:t>
            </a:r>
            <a:r>
              <a:rPr lang="sv-SE" dirty="0"/>
              <a:t> be </a:t>
            </a:r>
            <a:r>
              <a:rPr lang="sv-SE" dirty="0" err="1"/>
              <a:t>reflected</a:t>
            </a:r>
            <a:r>
              <a:rPr lang="sv-SE" dirty="0"/>
              <a:t> in the </a:t>
            </a:r>
            <a:r>
              <a:rPr lang="sv-SE" dirty="0" err="1"/>
              <a:t>everyday</a:t>
            </a:r>
            <a:r>
              <a:rPr lang="sv-SE" dirty="0"/>
              <a:t> </a:t>
            </a:r>
            <a:r>
              <a:rPr lang="sv-SE" dirty="0" err="1" smtClean="0"/>
              <a:t>objectives</a:t>
            </a:r>
            <a:r>
              <a:rPr lang="sv-SE" dirty="0" smtClean="0"/>
              <a:t>.</a:t>
            </a:r>
            <a:endParaRPr lang="sv-SE" dirty="0"/>
          </a:p>
          <a:p>
            <a:pPr lvl="1"/>
            <a:r>
              <a:rPr lang="sv-SE" dirty="0"/>
              <a:t>Targets must focus </a:t>
            </a:r>
            <a:r>
              <a:rPr lang="sv-SE" dirty="0" err="1"/>
              <a:t>more</a:t>
            </a:r>
            <a:r>
              <a:rPr lang="sv-SE" dirty="0"/>
              <a:t> on </a:t>
            </a:r>
            <a:r>
              <a:rPr lang="sv-SE" dirty="0" err="1"/>
              <a:t>effects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create</a:t>
            </a:r>
            <a:r>
              <a:rPr lang="sv-SE" dirty="0"/>
              <a:t> motivation </a:t>
            </a:r>
            <a:r>
              <a:rPr lang="sv-SE" dirty="0" err="1"/>
              <a:t>amongst</a:t>
            </a:r>
            <a:r>
              <a:rPr lang="sv-SE" dirty="0"/>
              <a:t> the </a:t>
            </a:r>
            <a:r>
              <a:rPr lang="sv-SE" dirty="0" err="1" smtClean="0"/>
              <a:t>employees</a:t>
            </a:r>
            <a:r>
              <a:rPr lang="sv-SE" dirty="0"/>
              <a:t>.</a:t>
            </a:r>
          </a:p>
          <a:p>
            <a:r>
              <a:rPr lang="sv-SE" dirty="0"/>
              <a:t>A </a:t>
            </a:r>
            <a:r>
              <a:rPr lang="sv-SE" dirty="0" err="1"/>
              <a:t>change</a:t>
            </a:r>
            <a:r>
              <a:rPr lang="sv-SE" dirty="0"/>
              <a:t> in </a:t>
            </a:r>
            <a:r>
              <a:rPr lang="sv-SE" dirty="0" err="1" smtClean="0"/>
              <a:t>leadership</a:t>
            </a:r>
            <a:r>
              <a:rPr lang="sv-SE" dirty="0" smtClean="0"/>
              <a:t> </a:t>
            </a:r>
            <a:r>
              <a:rPr lang="sv-SE" dirty="0" err="1" smtClean="0"/>
              <a:t>culture</a:t>
            </a:r>
            <a:endParaRPr lang="sv-SE" dirty="0"/>
          </a:p>
          <a:p>
            <a:pPr lvl="1"/>
            <a:r>
              <a:rPr lang="sv-SE" dirty="0"/>
              <a:t>From </a:t>
            </a:r>
            <a:r>
              <a:rPr lang="sv-SE" dirty="0" err="1"/>
              <a:t>command</a:t>
            </a:r>
            <a:r>
              <a:rPr lang="sv-SE" dirty="0"/>
              <a:t> and </a:t>
            </a:r>
            <a:r>
              <a:rPr lang="sv-SE" dirty="0" err="1"/>
              <a:t>control</a:t>
            </a:r>
            <a:r>
              <a:rPr lang="sv-SE" dirty="0"/>
              <a:t> </a:t>
            </a:r>
            <a:r>
              <a:rPr lang="sv-SE" dirty="0" err="1"/>
              <a:t>to</a:t>
            </a:r>
            <a:r>
              <a:rPr lang="sv-SE" dirty="0"/>
              <a:t> </a:t>
            </a:r>
            <a:r>
              <a:rPr lang="sv-SE" dirty="0" err="1"/>
              <a:t>servant</a:t>
            </a:r>
            <a:r>
              <a:rPr lang="sv-SE" dirty="0"/>
              <a:t> </a:t>
            </a:r>
            <a:r>
              <a:rPr lang="sv-SE" dirty="0" err="1"/>
              <a:t>leadership</a:t>
            </a:r>
            <a:r>
              <a:rPr lang="sv-SE" dirty="0"/>
              <a:t>.</a:t>
            </a:r>
          </a:p>
          <a:p>
            <a:pPr lvl="1"/>
            <a:r>
              <a:rPr lang="sv-SE" dirty="0" err="1"/>
              <a:t>Leaders</a:t>
            </a:r>
            <a:r>
              <a:rPr lang="sv-SE" dirty="0"/>
              <a:t> must accept </a:t>
            </a:r>
            <a:r>
              <a:rPr lang="sv-SE" dirty="0" err="1"/>
              <a:t>of</a:t>
            </a:r>
            <a:r>
              <a:rPr lang="sv-SE" dirty="0"/>
              <a:t> </a:t>
            </a:r>
            <a:r>
              <a:rPr lang="sv-SE" dirty="0" err="1"/>
              <a:t>liability</a:t>
            </a:r>
            <a:endParaRPr lang="sv-SE" dirty="0"/>
          </a:p>
          <a:p>
            <a:r>
              <a:rPr lang="sv-SE" dirty="0"/>
              <a:t>Creating a </a:t>
            </a:r>
            <a:r>
              <a:rPr lang="sv-SE" dirty="0" err="1"/>
              <a:t>learning</a:t>
            </a:r>
            <a:r>
              <a:rPr lang="sv-SE" dirty="0"/>
              <a:t> </a:t>
            </a:r>
            <a:r>
              <a:rPr lang="sv-SE" dirty="0" err="1"/>
              <a:t>organization</a:t>
            </a:r>
            <a:endParaRPr lang="sv-SE" dirty="0"/>
          </a:p>
          <a:p>
            <a:pPr lvl="1"/>
            <a:r>
              <a:rPr lang="sv-SE" dirty="0"/>
              <a:t>Focus on </a:t>
            </a:r>
            <a:r>
              <a:rPr lang="sv-SE" dirty="0" err="1"/>
              <a:t>learning</a:t>
            </a:r>
            <a:r>
              <a:rPr lang="sv-SE" dirty="0"/>
              <a:t> and </a:t>
            </a:r>
            <a:r>
              <a:rPr lang="sv-SE" dirty="0" err="1"/>
              <a:t>constant</a:t>
            </a:r>
            <a:r>
              <a:rPr lang="sv-SE" dirty="0"/>
              <a:t> </a:t>
            </a:r>
            <a:r>
              <a:rPr lang="sv-SE" dirty="0" err="1"/>
              <a:t>development</a:t>
            </a:r>
            <a:r>
              <a:rPr lang="sv-SE" dirty="0"/>
              <a:t>.</a:t>
            </a:r>
          </a:p>
          <a:p>
            <a:pPr lvl="1"/>
            <a:r>
              <a:rPr lang="sv-SE" dirty="0" err="1"/>
              <a:t>Wider</a:t>
            </a:r>
            <a:r>
              <a:rPr lang="sv-SE" dirty="0"/>
              <a:t> </a:t>
            </a:r>
            <a:r>
              <a:rPr lang="sv-SE" dirty="0" err="1"/>
              <a:t>authority</a:t>
            </a:r>
            <a:r>
              <a:rPr lang="sv-SE" dirty="0"/>
              <a:t> and </a:t>
            </a:r>
            <a:r>
              <a:rPr lang="sv-SE" dirty="0" err="1"/>
              <a:t>responsibility</a:t>
            </a:r>
            <a:r>
              <a:rPr lang="sv-SE" dirty="0"/>
              <a:t> for handling problems</a:t>
            </a:r>
          </a:p>
          <a:p>
            <a:pPr lvl="1"/>
            <a:r>
              <a:rPr lang="sv-SE" dirty="0" err="1"/>
              <a:t>Inclusion</a:t>
            </a:r>
            <a:r>
              <a:rPr lang="sv-SE" dirty="0"/>
              <a:t> </a:t>
            </a:r>
            <a:r>
              <a:rPr lang="sv-SE" dirty="0" err="1"/>
              <a:t>of</a:t>
            </a:r>
            <a:r>
              <a:rPr lang="sv-SE" dirty="0"/>
              <a:t> the </a:t>
            </a:r>
            <a:r>
              <a:rPr lang="sv-SE" dirty="0" err="1"/>
              <a:t>employees</a:t>
            </a:r>
            <a:r>
              <a:rPr lang="sv-SE" dirty="0"/>
              <a:t>  </a:t>
            </a:r>
          </a:p>
          <a:p>
            <a:endParaRPr lang="sv-SE" dirty="0"/>
          </a:p>
        </p:txBody>
      </p:sp>
    </p:spTree>
    <p:extLst>
      <p:ext uri="{BB962C8B-B14F-4D97-AF65-F5344CB8AC3E}">
        <p14:creationId xmlns:p14="http://schemas.microsoft.com/office/powerpoint/2010/main" val="130466172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8" end="8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9" end="9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theme/theme1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FFCC33"/>
      </a:accent1>
      <a:accent2>
        <a:srgbClr val="1862A8"/>
      </a:accent2>
      <a:accent3>
        <a:srgbClr val="FFFFFF"/>
      </a:accent3>
      <a:accent4>
        <a:srgbClr val="000000"/>
      </a:accent4>
      <a:accent5>
        <a:srgbClr val="FFE2AD"/>
      </a:accent5>
      <a:accent6>
        <a:srgbClr val="155898"/>
      </a:accent6>
      <a:hlink>
        <a:srgbClr val="CC0033"/>
      </a:hlink>
      <a:folHlink>
        <a:srgbClr val="AED2F8"/>
      </a:folHlink>
    </a:clrScheme>
    <a:fontScheme name="Office-tema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699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sv-SE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Office-tema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Office-tema 3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4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8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4BA4F5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4394DE"/>
        </a:accent6>
        <a:hlink>
          <a:srgbClr val="FF7E27"/>
        </a:hlink>
        <a:folHlink>
          <a:srgbClr val="DDDDD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Office-tema 9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33"/>
        </a:accent1>
        <a:accent2>
          <a:srgbClr val="326ABE"/>
        </a:accent2>
        <a:accent3>
          <a:srgbClr val="FFFFFF"/>
        </a:accent3>
        <a:accent4>
          <a:srgbClr val="000000"/>
        </a:accent4>
        <a:accent5>
          <a:srgbClr val="FFE2AD"/>
        </a:accent5>
        <a:accent6>
          <a:srgbClr val="2C5FAC"/>
        </a:accent6>
        <a:hlink>
          <a:srgbClr val="FF0033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-tem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1192</TotalTime>
  <Words>222</Words>
  <Application>Microsoft Office PowerPoint</Application>
  <PresentationFormat>A4 (210 x 297 mm)</PresentationFormat>
  <Paragraphs>31</Paragraphs>
  <Slides>4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Bildrubriker</vt:lpstr>
      </vt:variant>
      <vt:variant>
        <vt:i4>4</vt:i4>
      </vt:variant>
    </vt:vector>
  </HeadingPairs>
  <TitlesOfParts>
    <vt:vector size="5" baseType="lpstr">
      <vt:lpstr>Office-tema</vt:lpstr>
      <vt:lpstr>PowerPoint-presentation</vt:lpstr>
      <vt:lpstr>The survey</vt:lpstr>
      <vt:lpstr>Results and effects</vt:lpstr>
      <vt:lpstr>Conclusions</vt:lpstr>
    </vt:vector>
  </TitlesOfParts>
  <Company>Polisen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Polisen - presentationsmall, liggande</dc:title>
  <dc:creator>Johan Nilvé</dc:creator>
  <cp:lastModifiedBy>Ann-Christine Andersson Arntén</cp:lastModifiedBy>
  <cp:revision>168</cp:revision>
  <cp:lastPrinted>2012-01-25T18:20:58Z</cp:lastPrinted>
  <dcterms:created xsi:type="dcterms:W3CDTF">2000-05-10T13:40:47Z</dcterms:created>
  <dcterms:modified xsi:type="dcterms:W3CDTF">2014-05-05T06:49:04Z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RP_presentationsmall">
    <vt:lpwstr>officiell2</vt:lpwstr>
  </property>
  <property fmtid="{D5CDD505-2E9C-101B-9397-08002B2CF9AE}" pid="3" name="RP_organisation">
    <vt:lpwstr>Polismyndigheten i Hallands län</vt:lpwstr>
  </property>
  <property fmtid="{D5CDD505-2E9C-101B-9397-08002B2CF9AE}" pid="4" name="RP_ver">
    <vt:lpwstr>3</vt:lpwstr>
  </property>
  <property fmtid="{D5CDD505-2E9C-101B-9397-08002B2CF9AE}" pid="5" name="RP_orientering">
    <vt:lpwstr>liggande</vt:lpwstr>
  </property>
  <property fmtid="{D5CDD505-2E9C-101B-9397-08002B2CF9AE}" pid="6" name="RP_polisenlogo">
    <vt:lpwstr>ja</vt:lpwstr>
  </property>
  <property fmtid="{D5CDD505-2E9C-101B-9397-08002B2CF9AE}" pid="7" name="RP_Arbetsbok">
    <vt:lpwstr>RP_Presentation</vt:lpwstr>
  </property>
  <property fmtid="{D5CDD505-2E9C-101B-9397-08002B2CF9AE}" pid="8" name="EK_Datum_Visible">
    <vt:lpwstr>ja</vt:lpwstr>
  </property>
  <property fmtid="{D5CDD505-2E9C-101B-9397-08002B2CF9AE}" pid="9" name="EK_Namn_Visible">
    <vt:lpwstr>nej</vt:lpwstr>
  </property>
  <property fmtid="{D5CDD505-2E9C-101B-9397-08002B2CF9AE}" pid="10" name="EK_Division_Visible">
    <vt:lpwstr>nej</vt:lpwstr>
  </property>
  <property fmtid="{D5CDD505-2E9C-101B-9397-08002B2CF9AE}" pid="11" name="EK_Myndighet_Visible">
    <vt:lpwstr>ja</vt:lpwstr>
  </property>
  <property fmtid="{D5CDD505-2E9C-101B-9397-08002B2CF9AE}" pid="12" name="EK_Namn_H_Visible">
    <vt:lpwstr>ja</vt:lpwstr>
  </property>
  <property fmtid="{D5CDD505-2E9C-101B-9397-08002B2CF9AE}" pid="13" name="EK_Division_H_Visible">
    <vt:lpwstr>ja</vt:lpwstr>
  </property>
  <property fmtid="{D5CDD505-2E9C-101B-9397-08002B2CF9AE}" pid="14" name="EK_Arbenhet_under_logo">
    <vt:lpwstr>nej</vt:lpwstr>
  </property>
  <property fmtid="{D5CDD505-2E9C-101B-9397-08002B2CF9AE}" pid="15" name="EK_Org_under_logo">
    <vt:lpwstr>ja</vt:lpwstr>
  </property>
  <property fmtid="{D5CDD505-2E9C-101B-9397-08002B2CF9AE}" pid="16" name="RP_Stödrubrik">
    <vt:lpwstr/>
  </property>
  <property fmtid="{D5CDD505-2E9C-101B-9397-08002B2CF9AE}" pid="17" name="RP_InkluderaRubrikSida">
    <vt:lpwstr>nej</vt:lpwstr>
  </property>
  <property fmtid="{D5CDD505-2E9C-101B-9397-08002B2CF9AE}" pid="18" name="RP_Språk">
    <vt:lpwstr>0</vt:lpwstr>
  </property>
  <property fmtid="{D5CDD505-2E9C-101B-9397-08002B2CF9AE}" pid="19" name="RP_Datum">
    <vt:lpwstr>11 April 2014</vt:lpwstr>
  </property>
  <property fmtid="{D5CDD505-2E9C-101B-9397-08002B2CF9AE}" pid="20" name="RP_Arbetsenhet">
    <vt:lpwstr/>
  </property>
  <property fmtid="{D5CDD505-2E9C-101B-9397-08002B2CF9AE}" pid="21" name="RP_Underenhet">
    <vt:lpwstr/>
  </property>
  <property fmtid="{D5CDD505-2E9C-101B-9397-08002B2CF9AE}" pid="22" name="RP_Namn">
    <vt:lpwstr>Johan Nilvé</vt:lpwstr>
  </property>
  <property fmtid="{D5CDD505-2E9C-101B-9397-08002B2CF9AE}" pid="23" name="RP_Myndighet">
    <vt:lpwstr>Polismyndigheten i Hallands län</vt:lpwstr>
  </property>
  <property fmtid="{D5CDD505-2E9C-101B-9397-08002B2CF9AE}" pid="24" name="RP_Bokstav">
    <vt:lpwstr>N</vt:lpwstr>
  </property>
</Properties>
</file>