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60" r:id="rId5"/>
  </p:sldIdLst>
  <p:sldSz cx="9906000" cy="6858000" type="A4"/>
  <p:notesSz cx="6797675" cy="987425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33"/>
    <a:srgbClr val="1862AB"/>
    <a:srgbClr val="0033CC"/>
    <a:srgbClr val="326ABE"/>
    <a:srgbClr val="3272BE"/>
    <a:srgbClr val="3275BE"/>
    <a:srgbClr val="306AC0"/>
    <a:srgbClr val="2E83C2"/>
    <a:srgbClr val="3366CC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68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74" y="-120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idhuvud_v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90943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r>
              <a:rPr lang="sv-SE" dirty="0" smtClean="0"/>
              <a:t>Halland County Police</a:t>
            </a:r>
            <a:endParaRPr lang="sv-SE" dirty="0"/>
          </a:p>
        </p:txBody>
      </p:sp>
      <p:sp>
        <p:nvSpPr>
          <p:cNvPr id="3075" name="sidhuvud_h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984963" y="1"/>
            <a:ext cx="18127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r>
              <a:rPr lang="sv-SE" dirty="0" smtClean="0"/>
              <a:t>11 April 2014</a:t>
            </a:r>
            <a:endParaRPr lang="sv-SE" dirty="0"/>
          </a:p>
        </p:txBody>
      </p:sp>
      <p:sp>
        <p:nvSpPr>
          <p:cNvPr id="3076" name="sidfot_v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604237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r>
              <a:rPr lang="sv-SE" dirty="0" smtClean="0"/>
              <a:t>Johan </a:t>
            </a:r>
            <a:r>
              <a:rPr lang="sv-SE" dirty="0" err="1" smtClean="0"/>
              <a:t>Nilvé</a:t>
            </a:r>
            <a:endParaRPr lang="sv-SE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193437" y="9380538"/>
            <a:ext cx="60423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03F1A724-DC2C-4914-AF46-D803EDFF403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4872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3425" y="746125"/>
            <a:ext cx="5330825" cy="3690938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784" y="4690269"/>
            <a:ext cx="498653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2054" name="sidfot_v_n"/>
          <p:cNvSpPr>
            <a:spLocks noChangeArrowheads="1"/>
          </p:cNvSpPr>
          <p:nvPr/>
        </p:nvSpPr>
        <p:spPr bwMode="auto">
          <a:xfrm>
            <a:off x="0" y="9380538"/>
            <a:ext cx="596684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sv-SE" sz="1200" dirty="0" smtClean="0">
                <a:latin typeface="Times New Roman" charset="0"/>
              </a:rPr>
              <a:t>Johan </a:t>
            </a:r>
            <a:r>
              <a:rPr lang="sv-SE" sz="1200" dirty="0" err="1" smtClean="0">
                <a:latin typeface="Times New Roman" charset="0"/>
              </a:rPr>
              <a:t>Nilvé</a:t>
            </a:r>
            <a:endParaRPr lang="sv-SE" sz="1200" dirty="0">
              <a:latin typeface="Times New Roman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190290" y="9380538"/>
            <a:ext cx="60423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fld id="{1CE0CDAB-8E91-4251-9523-5A6A99D7A74F}" type="slidenum">
              <a:rPr lang="sv-SE" sz="1200">
                <a:latin typeface="Times New Roman" charset="0"/>
              </a:rPr>
              <a:pPr algn="r"/>
              <a:t>‹#›</a:t>
            </a:fld>
            <a:endParaRPr lang="sv-SE" sz="1200">
              <a:latin typeface="Times New Roman" charset="0"/>
            </a:endParaRPr>
          </a:p>
        </p:txBody>
      </p:sp>
      <p:sp>
        <p:nvSpPr>
          <p:cNvPr id="8" name="sidhuvud_v_n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90943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r>
              <a:rPr lang="sv-SE" dirty="0" smtClean="0"/>
              <a:t>Halland County Police</a:t>
            </a:r>
            <a:endParaRPr lang="sv-SE" dirty="0"/>
          </a:p>
        </p:txBody>
      </p:sp>
      <p:sp>
        <p:nvSpPr>
          <p:cNvPr id="9" name="sidhuvud_h_n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984963" y="1"/>
            <a:ext cx="18127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r>
              <a:rPr lang="sv-SE" dirty="0" smtClean="0"/>
              <a:t>11 April 2014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0743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1032"/>
          <p:cNvSpPr>
            <a:spLocks noChangeArrowheads="1"/>
          </p:cNvSpPr>
          <p:nvPr/>
        </p:nvSpPr>
        <p:spPr bwMode="auto">
          <a:xfrm>
            <a:off x="9337675" y="6261100"/>
            <a:ext cx="4064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fld id="{6077BA2F-4F97-47ED-BC04-84ECAD999CBA}" type="slidenum">
              <a:rPr lang="sv-SE" sz="1200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sv-SE" sz="1200"/>
          </a:p>
        </p:txBody>
      </p:sp>
      <p:pic>
        <p:nvPicPr>
          <p:cNvPr id="6" name="61bbed52-364c-427a-be5b-9e983cf17c8e" descr="7FEAE19A-6F1D-4194-8E0E-C284D7778FCD@rp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006" y="225083"/>
            <a:ext cx="943200" cy="12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>
          <a:xfrm>
            <a:off x="3087688" y="6459538"/>
            <a:ext cx="6096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286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10400" y="381000"/>
            <a:ext cx="2081213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60960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>
          <a:xfrm>
            <a:off x="3087688" y="6459538"/>
            <a:ext cx="6096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065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Languagetext_Bildbakgrund"/>
          <p:cNvSpPr txBox="1">
            <a:spLocks noChangeArrowheads="1"/>
          </p:cNvSpPr>
          <p:nvPr userDrawn="1"/>
        </p:nvSpPr>
        <p:spPr bwMode="auto">
          <a:xfrm>
            <a:off x="3088800" y="6458400"/>
            <a:ext cx="6094800" cy="23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6800" rIns="90000" bIns="0"/>
          <a:lstStyle/>
          <a:p>
            <a:pPr algn="r"/>
            <a:endParaRPr lang="sv-SE" sz="1400" dirty="0">
              <a:solidFill>
                <a:srgbClr val="003B7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23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>
          <a:xfrm>
            <a:off x="3087688" y="6459538"/>
            <a:ext cx="6096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297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62000" y="2057400"/>
            <a:ext cx="4060825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75225" y="2057400"/>
            <a:ext cx="4062413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>
          <a:xfrm>
            <a:off x="3087688" y="6459538"/>
            <a:ext cx="6096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52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0"/>
          </p:nvPr>
        </p:nvSpPr>
        <p:spPr>
          <a:xfrm>
            <a:off x="3087688" y="6459538"/>
            <a:ext cx="6096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309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>
          <a:xfrm>
            <a:off x="3087688" y="6459538"/>
            <a:ext cx="6096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559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0"/>
          </p:nvPr>
        </p:nvSpPr>
        <p:spPr>
          <a:xfrm>
            <a:off x="3087688" y="6459538"/>
            <a:ext cx="6096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422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>
          <a:xfrm>
            <a:off x="3087688" y="6459538"/>
            <a:ext cx="6096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172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>
          <a:xfrm>
            <a:off x="3087688" y="6459538"/>
            <a:ext cx="6096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60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8329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44450" rIns="72000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Rubrikområde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57400"/>
            <a:ext cx="8275638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200" tIns="44450" rIns="79200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Nivå ett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4"/>
            <a:endParaRPr lang="sv-SE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337675" y="6261100"/>
            <a:ext cx="4064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fld id="{FE9CE125-4B7D-4DAD-AFDF-FC7D0B70E349}" type="slidenum">
              <a:rPr lang="sv-SE" sz="1200"/>
              <a:pPr>
                <a:spcBef>
                  <a:spcPct val="50000"/>
                </a:spcBef>
              </a:pPr>
              <a:t>‹#›</a:t>
            </a:fld>
            <a:endParaRPr lang="sv-SE" sz="1200"/>
          </a:p>
        </p:txBody>
      </p:sp>
      <p:sp>
        <p:nvSpPr>
          <p:cNvPr id="1038" name="Languagetext_Bildbakgrund"/>
          <p:cNvSpPr txBox="1">
            <a:spLocks noChangeArrowheads="1"/>
          </p:cNvSpPr>
          <p:nvPr/>
        </p:nvSpPr>
        <p:spPr bwMode="auto">
          <a:xfrm>
            <a:off x="838200" y="6494463"/>
            <a:ext cx="31051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sv-SE" sz="1100" dirty="0" smtClean="0"/>
              <a:t>Halland County Police</a:t>
            </a:r>
            <a:endParaRPr lang="sv-SE" sz="1100" dirty="0"/>
          </a:p>
        </p:txBody>
      </p:sp>
      <p:sp>
        <p:nvSpPr>
          <p:cNvPr id="1045" name="Blue_line"/>
          <p:cNvSpPr>
            <a:spLocks noChangeShapeType="1"/>
          </p:cNvSpPr>
          <p:nvPr/>
        </p:nvSpPr>
        <p:spPr bwMode="auto">
          <a:xfrm>
            <a:off x="2208213" y="6419850"/>
            <a:ext cx="6881812" cy="0"/>
          </a:xfrm>
          <a:prstGeom prst="line">
            <a:avLst/>
          </a:prstGeom>
          <a:noFill/>
          <a:ln w="57150">
            <a:solidFill>
              <a:srgbClr val="1862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0" name="DateText_Bildbakgrund"/>
          <p:cNvSpPr txBox="1">
            <a:spLocks noChangeArrowheads="1"/>
          </p:cNvSpPr>
          <p:nvPr userDrawn="1"/>
        </p:nvSpPr>
        <p:spPr bwMode="auto">
          <a:xfrm>
            <a:off x="3088800" y="6458400"/>
            <a:ext cx="6094800" cy="263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/>
          <a:p>
            <a:pPr algn="r"/>
            <a:r>
              <a:rPr lang="sv-SE" sz="1100" dirty="0" smtClean="0">
                <a:latin typeface="Times New Roman" pitchFamily="18" charset="0"/>
                <a:cs typeface="Times New Roman" pitchFamily="18" charset="0"/>
              </a:rPr>
              <a:t>11 April 2014</a:t>
            </a:r>
            <a:endParaRPr lang="sv-SE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00" y="5857200"/>
            <a:ext cx="1886400" cy="707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862A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862A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862A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862A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862A8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862A8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862A8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862A8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862A8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05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4D4D4D"/>
          </a:solidFill>
          <a:latin typeface="+mn-lt"/>
        </a:defRPr>
      </a:lvl2pPr>
      <a:lvl3pPr marL="11811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Platshållare för text 1"/>
          <p:cNvSpPr>
            <a:spLocks/>
          </p:cNvSpPr>
          <p:nvPr/>
        </p:nvSpPr>
        <p:spPr bwMode="auto">
          <a:xfrm>
            <a:off x="1219200" y="2895600"/>
            <a:ext cx="77724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36000" rIns="18000" bIns="36000"/>
          <a:lstStyle/>
          <a:p>
            <a:pPr defTabSz="457200" eaLnBrk="1" hangingPunct="1">
              <a:lnSpc>
                <a:spcPts val="2500"/>
              </a:lnSpc>
            </a:pPr>
            <a:r>
              <a:rPr lang="sv-SE" dirty="0" smtClean="0">
                <a:solidFill>
                  <a:schemeClr val="bg2"/>
                </a:solidFill>
              </a:rPr>
              <a:t>Halland </a:t>
            </a:r>
            <a:r>
              <a:rPr lang="sv-SE" dirty="0">
                <a:solidFill>
                  <a:schemeClr val="bg2"/>
                </a:solidFill>
              </a:rPr>
              <a:t>County </a:t>
            </a:r>
            <a:r>
              <a:rPr lang="sv-SE" dirty="0" smtClean="0">
                <a:solidFill>
                  <a:schemeClr val="bg2"/>
                </a:solidFill>
              </a:rPr>
              <a:t>Police</a:t>
            </a:r>
            <a:endParaRPr lang="sv-SE" dirty="0">
              <a:solidFill>
                <a:schemeClr val="bg2"/>
              </a:solidFill>
            </a:endParaRPr>
          </a:p>
          <a:p>
            <a:pPr defTabSz="457200" eaLnBrk="1" hangingPunct="1">
              <a:lnSpc>
                <a:spcPts val="2500"/>
              </a:lnSpc>
            </a:pPr>
            <a:endParaRPr lang="sv-SE" sz="2100" dirty="0">
              <a:solidFill>
                <a:schemeClr val="bg2"/>
              </a:solidFill>
            </a:endParaRPr>
          </a:p>
        </p:txBody>
      </p:sp>
      <p:sp>
        <p:nvSpPr>
          <p:cNvPr id="30729" name="Platshållare för text 1"/>
          <p:cNvSpPr>
            <a:spLocks/>
          </p:cNvSpPr>
          <p:nvPr/>
        </p:nvSpPr>
        <p:spPr bwMode="auto">
          <a:xfrm>
            <a:off x="685800" y="1579761"/>
            <a:ext cx="7543800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36000" rIns="18000" bIns="36000" anchor="b"/>
          <a:lstStyle/>
          <a:p>
            <a:pPr defTabSz="457200" eaLnBrk="1" hangingPunct="1">
              <a:lnSpc>
                <a:spcPts val="3500"/>
              </a:lnSpc>
            </a:pPr>
            <a:r>
              <a:rPr lang="sv-SE" sz="3200" b="1" dirty="0" err="1">
                <a:solidFill>
                  <a:srgbClr val="1862AB"/>
                </a:solidFill>
              </a:rPr>
              <a:t>How</a:t>
            </a:r>
            <a:r>
              <a:rPr lang="sv-SE" sz="3200" b="1" dirty="0">
                <a:solidFill>
                  <a:srgbClr val="1862AB"/>
                </a:solidFill>
              </a:rPr>
              <a:t> </a:t>
            </a:r>
            <a:r>
              <a:rPr lang="sv-SE" sz="3200" b="1" dirty="0" err="1">
                <a:solidFill>
                  <a:srgbClr val="1862AB"/>
                </a:solidFill>
              </a:rPr>
              <a:t>to</a:t>
            </a:r>
            <a:r>
              <a:rPr lang="sv-SE" sz="3200" b="1" dirty="0">
                <a:solidFill>
                  <a:srgbClr val="1862AB"/>
                </a:solidFill>
              </a:rPr>
              <a:t> </a:t>
            </a:r>
            <a:r>
              <a:rPr lang="sv-SE" sz="3200" b="1" dirty="0" err="1">
                <a:solidFill>
                  <a:srgbClr val="1862AB"/>
                </a:solidFill>
              </a:rPr>
              <a:t>keep</a:t>
            </a:r>
            <a:r>
              <a:rPr lang="sv-SE" sz="3200" b="1" dirty="0">
                <a:solidFill>
                  <a:srgbClr val="1862AB"/>
                </a:solidFill>
              </a:rPr>
              <a:t> </a:t>
            </a:r>
            <a:r>
              <a:rPr lang="sv-SE" sz="3200" b="1" dirty="0" err="1">
                <a:solidFill>
                  <a:srgbClr val="1862AB"/>
                </a:solidFill>
              </a:rPr>
              <a:t>policeofficers</a:t>
            </a:r>
            <a:r>
              <a:rPr lang="sv-SE" sz="3200" b="1" dirty="0">
                <a:solidFill>
                  <a:srgbClr val="1862AB"/>
                </a:solidFill>
              </a:rPr>
              <a:t> on the </a:t>
            </a:r>
            <a:r>
              <a:rPr lang="sv-SE" sz="3200" b="1" dirty="0" err="1">
                <a:solidFill>
                  <a:srgbClr val="1862AB"/>
                </a:solidFill>
              </a:rPr>
              <a:t>field</a:t>
            </a:r>
            <a:r>
              <a:rPr lang="sv-SE" sz="3200" b="1" dirty="0">
                <a:solidFill>
                  <a:srgbClr val="1862AB"/>
                </a:solidFill>
              </a:rPr>
              <a:t> </a:t>
            </a:r>
            <a:r>
              <a:rPr lang="sv-SE" sz="3200" b="1" dirty="0" err="1">
                <a:solidFill>
                  <a:srgbClr val="1862AB"/>
                </a:solidFill>
              </a:rPr>
              <a:t>with</a:t>
            </a:r>
            <a:r>
              <a:rPr lang="sv-SE" sz="3200" b="1" dirty="0">
                <a:solidFill>
                  <a:srgbClr val="1862AB"/>
                </a:solidFill>
              </a:rPr>
              <a:t> </a:t>
            </a:r>
            <a:r>
              <a:rPr lang="sv-SE" sz="3200" b="1" dirty="0" err="1">
                <a:solidFill>
                  <a:srgbClr val="1862AB"/>
                </a:solidFill>
              </a:rPr>
              <a:t>retained</a:t>
            </a:r>
            <a:r>
              <a:rPr lang="sv-SE" sz="3200" b="1" dirty="0">
                <a:solidFill>
                  <a:srgbClr val="1862AB"/>
                </a:solidFill>
              </a:rPr>
              <a:t> motivation</a:t>
            </a:r>
          </a:p>
        </p:txBody>
      </p:sp>
      <p:sp>
        <p:nvSpPr>
          <p:cNvPr id="30727" name="Blue_line"/>
          <p:cNvSpPr>
            <a:spLocks noChangeShapeType="1"/>
          </p:cNvSpPr>
          <p:nvPr/>
        </p:nvSpPr>
        <p:spPr bwMode="auto">
          <a:xfrm>
            <a:off x="0" y="3733800"/>
            <a:ext cx="9906000" cy="0"/>
          </a:xfrm>
          <a:prstGeom prst="line">
            <a:avLst/>
          </a:prstGeom>
          <a:noFill/>
          <a:ln w="241300">
            <a:solidFill>
              <a:srgbClr val="FF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pic>
        <p:nvPicPr>
          <p:cNvPr id="6" name="Bildobjekt 5" descr="Fram collage NYA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52" y="3844925"/>
            <a:ext cx="9906000" cy="304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The survey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7092" y="1268760"/>
            <a:ext cx="8275638" cy="3810000"/>
          </a:xfrm>
        </p:spPr>
        <p:txBody>
          <a:bodyPr/>
          <a:lstStyle/>
          <a:p>
            <a:pPr marL="0" indent="0">
              <a:buNone/>
            </a:pPr>
            <a:r>
              <a:rPr lang="sv-SE" b="1" dirty="0" err="1"/>
              <a:t>Background</a:t>
            </a:r>
            <a:r>
              <a:rPr lang="sv-SE" b="1" dirty="0"/>
              <a:t> and </a:t>
            </a:r>
            <a:r>
              <a:rPr lang="sv-SE" b="1" dirty="0" err="1"/>
              <a:t>method</a:t>
            </a:r>
            <a:endParaRPr lang="sv-SE" b="1" dirty="0"/>
          </a:p>
          <a:p>
            <a:pPr marL="0" indent="0">
              <a:buNone/>
            </a:pPr>
            <a:r>
              <a:rPr lang="sv-SE" dirty="0" err="1"/>
              <a:t>Internal</a:t>
            </a:r>
            <a:r>
              <a:rPr lang="sv-SE" dirty="0"/>
              <a:t> </a:t>
            </a:r>
            <a:r>
              <a:rPr lang="sv-SE" dirty="0" err="1" smtClean="0"/>
              <a:t>turnover</a:t>
            </a:r>
            <a:r>
              <a:rPr lang="sv-SE" dirty="0" smtClean="0"/>
              <a:t> </a:t>
            </a:r>
            <a:r>
              <a:rPr lang="sv-SE" dirty="0"/>
              <a:t>from </a:t>
            </a:r>
            <a:r>
              <a:rPr lang="sv-SE" dirty="0" err="1"/>
              <a:t>uniformed</a:t>
            </a:r>
            <a:r>
              <a:rPr lang="sv-SE" dirty="0"/>
              <a:t> </a:t>
            </a:r>
            <a:r>
              <a:rPr lang="sv-SE" dirty="0" err="1"/>
              <a:t>policing</a:t>
            </a:r>
            <a:r>
              <a:rPr lang="sv-SE" dirty="0"/>
              <a:t> on the </a:t>
            </a:r>
            <a:r>
              <a:rPr lang="sv-SE" dirty="0" err="1"/>
              <a:t>field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 parts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organization</a:t>
            </a:r>
            <a:r>
              <a:rPr lang="sv-SE" dirty="0"/>
              <a:t>.</a:t>
            </a:r>
          </a:p>
          <a:p>
            <a:pPr marL="0" indent="0">
              <a:buNone/>
            </a:pPr>
            <a:endParaRPr lang="sv-SE" sz="1050" dirty="0"/>
          </a:p>
          <a:p>
            <a:pPr marL="0" indent="0">
              <a:buNone/>
            </a:pPr>
            <a:r>
              <a:rPr lang="sv-SE" sz="1600" dirty="0"/>
              <a:t>Mission </a:t>
            </a:r>
            <a:r>
              <a:rPr lang="sv-SE" sz="1600" dirty="0" err="1"/>
              <a:t>phrase</a:t>
            </a:r>
            <a:r>
              <a:rPr lang="sv-SE" sz="1600" dirty="0"/>
              <a:t>:</a:t>
            </a:r>
          </a:p>
          <a:p>
            <a:pPr marL="0" indent="0">
              <a:buNone/>
            </a:pPr>
            <a:r>
              <a:rPr lang="sv-SE" i="1" dirty="0"/>
              <a:t>”</a:t>
            </a:r>
            <a:r>
              <a:rPr lang="sv-SE" i="1" dirty="0" err="1"/>
              <a:t>How</a:t>
            </a:r>
            <a:r>
              <a:rPr lang="sv-SE" i="1" dirty="0"/>
              <a:t> </a:t>
            </a:r>
            <a:r>
              <a:rPr lang="sv-SE" i="1" dirty="0" err="1"/>
              <a:t>shall</a:t>
            </a:r>
            <a:r>
              <a:rPr lang="sv-SE" i="1" dirty="0"/>
              <a:t> the </a:t>
            </a:r>
            <a:r>
              <a:rPr lang="sv-SE" i="1" dirty="0" err="1"/>
              <a:t>police</a:t>
            </a:r>
            <a:r>
              <a:rPr lang="sv-SE" i="1" dirty="0"/>
              <a:t> </a:t>
            </a:r>
            <a:r>
              <a:rPr lang="sv-SE" i="1" dirty="0" err="1"/>
              <a:t>department</a:t>
            </a:r>
            <a:r>
              <a:rPr lang="sv-SE" i="1" dirty="0"/>
              <a:t> </a:t>
            </a:r>
            <a:r>
              <a:rPr lang="sv-SE" i="1" dirty="0" err="1"/>
              <a:t>attract</a:t>
            </a:r>
            <a:r>
              <a:rPr lang="sv-SE" i="1" dirty="0"/>
              <a:t>, </a:t>
            </a:r>
            <a:r>
              <a:rPr lang="sv-SE" i="1" dirty="0" err="1"/>
              <a:t>recruit</a:t>
            </a:r>
            <a:r>
              <a:rPr lang="sv-SE" i="1" dirty="0"/>
              <a:t> and </a:t>
            </a:r>
            <a:r>
              <a:rPr lang="sv-SE" i="1" dirty="0" err="1"/>
              <a:t>keep</a:t>
            </a:r>
            <a:r>
              <a:rPr lang="sv-SE" i="1" dirty="0"/>
              <a:t> </a:t>
            </a:r>
            <a:r>
              <a:rPr lang="sv-SE" i="1" dirty="0" err="1" smtClean="0"/>
              <a:t>police</a:t>
            </a:r>
            <a:r>
              <a:rPr lang="sv-SE" i="1" dirty="0" smtClean="0"/>
              <a:t> officers </a:t>
            </a:r>
            <a:r>
              <a:rPr lang="sv-SE" i="1" dirty="0" err="1"/>
              <a:t>working</a:t>
            </a:r>
            <a:r>
              <a:rPr lang="sv-SE" i="1" dirty="0"/>
              <a:t> on the </a:t>
            </a:r>
            <a:r>
              <a:rPr lang="sv-SE" i="1" dirty="0" err="1"/>
              <a:t>field</a:t>
            </a:r>
            <a:r>
              <a:rPr lang="sv-SE" i="1" dirty="0"/>
              <a:t> in a </a:t>
            </a:r>
            <a:r>
              <a:rPr lang="sv-SE" i="1" dirty="0" err="1"/>
              <a:t>way</a:t>
            </a:r>
            <a:r>
              <a:rPr lang="sv-SE" i="1" dirty="0"/>
              <a:t> </a:t>
            </a:r>
            <a:r>
              <a:rPr lang="sv-SE" i="1" dirty="0" err="1"/>
              <a:t>that</a:t>
            </a:r>
            <a:r>
              <a:rPr lang="sv-SE" i="1" dirty="0"/>
              <a:t> is </a:t>
            </a:r>
            <a:r>
              <a:rPr lang="sv-SE" i="1" dirty="0" err="1"/>
              <a:t>needed</a:t>
            </a:r>
            <a:r>
              <a:rPr lang="sv-SE" i="1" dirty="0"/>
              <a:t> </a:t>
            </a:r>
            <a:r>
              <a:rPr lang="sv-SE" i="1" dirty="0" err="1"/>
              <a:t>to</a:t>
            </a:r>
            <a:r>
              <a:rPr lang="sv-SE" i="1" dirty="0"/>
              <a:t> make the </a:t>
            </a:r>
            <a:r>
              <a:rPr lang="sv-SE" i="1" dirty="0" err="1"/>
              <a:t>organization</a:t>
            </a:r>
            <a:r>
              <a:rPr lang="sv-SE" i="1" dirty="0"/>
              <a:t> </a:t>
            </a:r>
            <a:r>
              <a:rPr lang="sv-SE" i="1" dirty="0" err="1"/>
              <a:t>function</a:t>
            </a:r>
            <a:r>
              <a:rPr lang="sv-SE" i="1" dirty="0"/>
              <a:t> over </a:t>
            </a:r>
            <a:r>
              <a:rPr lang="sv-SE" i="1" dirty="0" err="1"/>
              <a:t>time</a:t>
            </a:r>
            <a:r>
              <a:rPr lang="sv-SE" i="1" dirty="0"/>
              <a:t>?”</a:t>
            </a:r>
          </a:p>
        </p:txBody>
      </p:sp>
      <p:sp>
        <p:nvSpPr>
          <p:cNvPr id="4" name="Rektangel 3"/>
          <p:cNvSpPr/>
          <p:nvPr/>
        </p:nvSpPr>
        <p:spPr>
          <a:xfrm>
            <a:off x="776536" y="4581128"/>
            <a:ext cx="324036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v-SE" sz="2000" dirty="0" smtClean="0"/>
              <a:t>The </a:t>
            </a:r>
            <a:r>
              <a:rPr lang="sv-SE" sz="2000" dirty="0" err="1" smtClean="0"/>
              <a:t>employees</a:t>
            </a:r>
            <a:r>
              <a:rPr lang="sv-SE" sz="2000" dirty="0" smtClean="0"/>
              <a:t> </a:t>
            </a:r>
            <a:r>
              <a:rPr lang="sv-SE" sz="2000" dirty="0" err="1" smtClean="0"/>
              <a:t>experience</a:t>
            </a:r>
            <a:r>
              <a:rPr lang="sv-SE" sz="2000" dirty="0"/>
              <a:t> </a:t>
            </a:r>
            <a:r>
              <a:rPr lang="sv-SE" sz="2000" dirty="0" smtClean="0"/>
              <a:t>and opinions on the </a:t>
            </a:r>
            <a:r>
              <a:rPr lang="sv-SE" sz="2000" dirty="0" err="1" smtClean="0"/>
              <a:t>conditions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</a:t>
            </a:r>
            <a:r>
              <a:rPr lang="sv-SE" sz="2000" dirty="0" err="1" smtClean="0"/>
              <a:t>field</a:t>
            </a:r>
            <a:r>
              <a:rPr lang="sv-SE" sz="2000" dirty="0" smtClean="0"/>
              <a:t> </a:t>
            </a:r>
            <a:r>
              <a:rPr lang="sv-SE" sz="2000" dirty="0" err="1" smtClean="0"/>
              <a:t>work</a:t>
            </a:r>
            <a:r>
              <a:rPr lang="sv-SE" sz="2000" dirty="0" smtClean="0"/>
              <a:t>.</a:t>
            </a:r>
            <a:endParaRPr lang="sv-SE" sz="2000" dirty="0"/>
          </a:p>
        </p:txBody>
      </p:sp>
      <p:sp>
        <p:nvSpPr>
          <p:cNvPr id="6" name="textruta 5"/>
          <p:cNvSpPr txBox="1"/>
          <p:nvPr/>
        </p:nvSpPr>
        <p:spPr>
          <a:xfrm>
            <a:off x="5817096" y="4582188"/>
            <a:ext cx="302433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2000" dirty="0" smtClean="0"/>
              <a:t>Research in </a:t>
            </a:r>
            <a:r>
              <a:rPr lang="sv-SE" sz="2000" dirty="0" err="1" smtClean="0"/>
              <a:t>organization</a:t>
            </a:r>
            <a:r>
              <a:rPr lang="sv-SE" sz="2000" dirty="0"/>
              <a:t>, </a:t>
            </a:r>
            <a:r>
              <a:rPr lang="sv-SE" sz="2000" dirty="0" err="1" smtClean="0"/>
              <a:t>leadership</a:t>
            </a:r>
            <a:r>
              <a:rPr lang="sv-SE" sz="2000" dirty="0" smtClean="0"/>
              <a:t> and motivation</a:t>
            </a:r>
            <a:endParaRPr lang="sv-SE" dirty="0"/>
          </a:p>
        </p:txBody>
      </p:sp>
      <p:sp>
        <p:nvSpPr>
          <p:cNvPr id="7" name="Höger 6"/>
          <p:cNvSpPr/>
          <p:nvPr/>
        </p:nvSpPr>
        <p:spPr bwMode="auto">
          <a:xfrm>
            <a:off x="4376936" y="4797152"/>
            <a:ext cx="1080120" cy="288032"/>
          </a:xfrm>
          <a:prstGeom prst="rightArrow">
            <a:avLst/>
          </a:prstGeom>
          <a:solidFill>
            <a:schemeClr val="accent1"/>
          </a:solidFill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Höger 7"/>
          <p:cNvSpPr/>
          <p:nvPr/>
        </p:nvSpPr>
        <p:spPr bwMode="auto">
          <a:xfrm rot="10800000">
            <a:off x="4376937" y="5157191"/>
            <a:ext cx="1080120" cy="288032"/>
          </a:xfrm>
          <a:prstGeom prst="rightArrow">
            <a:avLst/>
          </a:prstGeom>
          <a:solidFill>
            <a:schemeClr val="accent1"/>
          </a:solidFill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1" animBg="1"/>
      <p:bldP spid="7" grpId="1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Results</a:t>
            </a:r>
            <a:r>
              <a:rPr lang="sv-SE" dirty="0"/>
              <a:t> and </a:t>
            </a:r>
            <a:r>
              <a:rPr lang="sv-SE" dirty="0" err="1"/>
              <a:t>effects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62000" y="1268760"/>
            <a:ext cx="8275638" cy="3810000"/>
          </a:xfrm>
        </p:spPr>
        <p:txBody>
          <a:bodyPr/>
          <a:lstStyle/>
          <a:p>
            <a:r>
              <a:rPr lang="sv-SE" dirty="0" err="1"/>
              <a:t>Economical</a:t>
            </a:r>
            <a:r>
              <a:rPr lang="sv-SE" dirty="0"/>
              <a:t>- and </a:t>
            </a:r>
            <a:r>
              <a:rPr lang="sv-SE" dirty="0" err="1" smtClean="0"/>
              <a:t>result</a:t>
            </a:r>
            <a:r>
              <a:rPr lang="sv-SE" dirty="0" smtClean="0"/>
              <a:t> driven </a:t>
            </a:r>
            <a:r>
              <a:rPr lang="sv-SE" dirty="0"/>
              <a:t>management (NPM)</a:t>
            </a:r>
          </a:p>
          <a:p>
            <a:pPr lvl="1"/>
            <a:r>
              <a:rPr lang="sv-SE" dirty="0"/>
              <a:t> </a:t>
            </a:r>
            <a:r>
              <a:rPr lang="sv-SE" dirty="0" err="1"/>
              <a:t>Economy</a:t>
            </a:r>
            <a:r>
              <a:rPr lang="sv-SE" dirty="0"/>
              <a:t> </a:t>
            </a:r>
            <a:r>
              <a:rPr lang="sv-SE" dirty="0" err="1"/>
              <a:t>ahead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quality</a:t>
            </a:r>
            <a:endParaRPr lang="sv-SE" dirty="0"/>
          </a:p>
          <a:p>
            <a:pPr lvl="1"/>
            <a:r>
              <a:rPr lang="sv-SE" dirty="0"/>
              <a:t> Management </a:t>
            </a:r>
            <a:r>
              <a:rPr lang="sv-SE" dirty="0" err="1"/>
              <a:t>ahead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understanding</a:t>
            </a:r>
            <a:endParaRPr lang="sv-SE" dirty="0"/>
          </a:p>
          <a:p>
            <a:pPr lvl="1"/>
            <a:r>
              <a:rPr lang="sv-SE" dirty="0"/>
              <a:t> Parts </a:t>
            </a:r>
            <a:r>
              <a:rPr lang="sv-SE" dirty="0" err="1"/>
              <a:t>ahead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whole</a:t>
            </a:r>
            <a:r>
              <a:rPr lang="sv-SE" dirty="0"/>
              <a:t> – Focus och </a:t>
            </a:r>
            <a:r>
              <a:rPr lang="sv-SE" dirty="0" err="1"/>
              <a:t>numbers</a:t>
            </a:r>
            <a:r>
              <a:rPr lang="sv-SE" dirty="0"/>
              <a:t> </a:t>
            </a:r>
            <a:r>
              <a:rPr lang="sv-SE" dirty="0" err="1"/>
              <a:t>ahead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effects</a:t>
            </a:r>
            <a:endParaRPr lang="sv-SE" dirty="0"/>
          </a:p>
          <a:p>
            <a:r>
              <a:rPr lang="sv-SE" dirty="0" err="1"/>
              <a:t>Leadershipculture</a:t>
            </a:r>
            <a:r>
              <a:rPr lang="sv-SE" dirty="0"/>
              <a:t> – </a:t>
            </a:r>
            <a:r>
              <a:rPr lang="sv-SE" dirty="0" err="1"/>
              <a:t>Emphasis</a:t>
            </a:r>
            <a:r>
              <a:rPr lang="sv-SE" dirty="0"/>
              <a:t> on </a:t>
            </a:r>
            <a:r>
              <a:rPr lang="sv-SE" dirty="0" err="1"/>
              <a:t>command</a:t>
            </a:r>
            <a:r>
              <a:rPr lang="sv-SE" dirty="0"/>
              <a:t> and </a:t>
            </a:r>
            <a:r>
              <a:rPr lang="sv-SE" dirty="0" err="1"/>
              <a:t>control</a:t>
            </a:r>
            <a:endParaRPr lang="sv-SE" dirty="0"/>
          </a:p>
          <a:p>
            <a:pPr lvl="1"/>
            <a:r>
              <a:rPr lang="sv-SE" dirty="0"/>
              <a:t> </a:t>
            </a:r>
            <a:r>
              <a:rPr lang="sv-SE" dirty="0" err="1"/>
              <a:t>Hierarchy</a:t>
            </a:r>
            <a:r>
              <a:rPr lang="sv-SE" dirty="0"/>
              <a:t> </a:t>
            </a:r>
            <a:r>
              <a:rPr lang="sv-SE" dirty="0" err="1"/>
              <a:t>instead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inclusion</a:t>
            </a:r>
            <a:endParaRPr lang="sv-SE" dirty="0"/>
          </a:p>
          <a:p>
            <a:r>
              <a:rPr lang="sv-SE" dirty="0"/>
              <a:t>Human </a:t>
            </a:r>
            <a:r>
              <a:rPr lang="sv-SE" dirty="0" err="1"/>
              <a:t>Resource</a:t>
            </a:r>
            <a:r>
              <a:rPr lang="sv-SE" dirty="0"/>
              <a:t> - </a:t>
            </a:r>
            <a:r>
              <a:rPr lang="sv-SE" dirty="0" err="1"/>
              <a:t>Recruitment</a:t>
            </a:r>
            <a:endParaRPr lang="sv-SE" dirty="0"/>
          </a:p>
          <a:p>
            <a:pPr lvl="1"/>
            <a:r>
              <a:rPr lang="sv-SE" dirty="0"/>
              <a:t> Changes in the </a:t>
            </a:r>
            <a:r>
              <a:rPr lang="sv-SE" dirty="0" err="1" smtClean="0"/>
              <a:t>recruiting</a:t>
            </a:r>
            <a:r>
              <a:rPr lang="sv-SE" dirty="0" smtClean="0"/>
              <a:t> </a:t>
            </a:r>
            <a:r>
              <a:rPr lang="sv-SE" dirty="0" err="1" smtClean="0"/>
              <a:t>profile</a:t>
            </a:r>
            <a:endParaRPr lang="sv-SE" dirty="0" smtClean="0"/>
          </a:p>
          <a:p>
            <a:r>
              <a:rPr lang="sv-SE" dirty="0" smtClean="0"/>
              <a:t>Motivation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304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Conclusions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76536" y="1268760"/>
            <a:ext cx="8275638" cy="3810000"/>
          </a:xfrm>
        </p:spPr>
        <p:txBody>
          <a:bodyPr/>
          <a:lstStyle/>
          <a:p>
            <a:r>
              <a:rPr lang="sv-SE" dirty="0"/>
              <a:t>A </a:t>
            </a:r>
            <a:r>
              <a:rPr lang="sv-SE" dirty="0" err="1"/>
              <a:t>conscious</a:t>
            </a:r>
            <a:r>
              <a:rPr lang="sv-SE" dirty="0"/>
              <a:t> approach on the </a:t>
            </a:r>
            <a:r>
              <a:rPr lang="sv-SE" dirty="0" err="1"/>
              <a:t>effects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economic</a:t>
            </a:r>
            <a:r>
              <a:rPr lang="sv-SE" dirty="0"/>
              <a:t>- and </a:t>
            </a:r>
            <a:r>
              <a:rPr lang="sv-SE" dirty="0" err="1" smtClean="0"/>
              <a:t>result</a:t>
            </a:r>
            <a:r>
              <a:rPr lang="sv-SE" dirty="0" smtClean="0"/>
              <a:t> driven </a:t>
            </a:r>
            <a:r>
              <a:rPr lang="sv-SE" dirty="0"/>
              <a:t>management</a:t>
            </a:r>
          </a:p>
          <a:p>
            <a:pPr lvl="1"/>
            <a:r>
              <a:rPr lang="sv-SE" dirty="0"/>
              <a:t>The overall </a:t>
            </a:r>
            <a:r>
              <a:rPr lang="sv-SE" dirty="0" err="1"/>
              <a:t>purpose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organization</a:t>
            </a:r>
            <a:r>
              <a:rPr lang="sv-SE" dirty="0"/>
              <a:t> </a:t>
            </a:r>
            <a:r>
              <a:rPr lang="sv-SE" dirty="0" err="1"/>
              <a:t>most</a:t>
            </a:r>
            <a:r>
              <a:rPr lang="sv-SE" dirty="0"/>
              <a:t> be </a:t>
            </a:r>
            <a:r>
              <a:rPr lang="sv-SE" dirty="0" err="1"/>
              <a:t>reflected</a:t>
            </a:r>
            <a:r>
              <a:rPr lang="sv-SE" dirty="0"/>
              <a:t> in the </a:t>
            </a:r>
            <a:r>
              <a:rPr lang="sv-SE" dirty="0" err="1"/>
              <a:t>everyday</a:t>
            </a:r>
            <a:r>
              <a:rPr lang="sv-SE" dirty="0"/>
              <a:t> </a:t>
            </a:r>
            <a:r>
              <a:rPr lang="sv-SE" dirty="0" err="1" smtClean="0"/>
              <a:t>objectives</a:t>
            </a:r>
            <a:r>
              <a:rPr lang="sv-SE" dirty="0" smtClean="0"/>
              <a:t>.</a:t>
            </a:r>
            <a:endParaRPr lang="sv-SE" dirty="0"/>
          </a:p>
          <a:p>
            <a:pPr lvl="1"/>
            <a:r>
              <a:rPr lang="sv-SE" dirty="0"/>
              <a:t>Targets must focus </a:t>
            </a:r>
            <a:r>
              <a:rPr lang="sv-SE" dirty="0" err="1"/>
              <a:t>more</a:t>
            </a:r>
            <a:r>
              <a:rPr lang="sv-SE" dirty="0"/>
              <a:t> on </a:t>
            </a:r>
            <a:r>
              <a:rPr lang="sv-SE" dirty="0" err="1"/>
              <a:t>effects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create</a:t>
            </a:r>
            <a:r>
              <a:rPr lang="sv-SE" dirty="0"/>
              <a:t> motivation </a:t>
            </a:r>
            <a:r>
              <a:rPr lang="sv-SE" dirty="0" err="1"/>
              <a:t>amongst</a:t>
            </a:r>
            <a:r>
              <a:rPr lang="sv-SE" dirty="0"/>
              <a:t> the </a:t>
            </a:r>
            <a:r>
              <a:rPr lang="sv-SE" dirty="0" err="1" smtClean="0"/>
              <a:t>employees</a:t>
            </a:r>
            <a:r>
              <a:rPr lang="sv-SE" dirty="0"/>
              <a:t>.</a:t>
            </a:r>
          </a:p>
          <a:p>
            <a:r>
              <a:rPr lang="sv-SE" dirty="0"/>
              <a:t>A </a:t>
            </a:r>
            <a:r>
              <a:rPr lang="sv-SE" dirty="0" err="1"/>
              <a:t>change</a:t>
            </a:r>
            <a:r>
              <a:rPr lang="sv-SE" dirty="0"/>
              <a:t> in </a:t>
            </a:r>
            <a:r>
              <a:rPr lang="sv-SE" dirty="0" err="1" smtClean="0"/>
              <a:t>leadership</a:t>
            </a:r>
            <a:r>
              <a:rPr lang="sv-SE" dirty="0" smtClean="0"/>
              <a:t> </a:t>
            </a:r>
            <a:r>
              <a:rPr lang="sv-SE" dirty="0" err="1" smtClean="0"/>
              <a:t>culture</a:t>
            </a:r>
            <a:endParaRPr lang="sv-SE" dirty="0"/>
          </a:p>
          <a:p>
            <a:pPr lvl="1"/>
            <a:r>
              <a:rPr lang="sv-SE" dirty="0"/>
              <a:t>From </a:t>
            </a:r>
            <a:r>
              <a:rPr lang="sv-SE" dirty="0" err="1"/>
              <a:t>command</a:t>
            </a:r>
            <a:r>
              <a:rPr lang="sv-SE" dirty="0"/>
              <a:t> and </a:t>
            </a:r>
            <a:r>
              <a:rPr lang="sv-SE" dirty="0" err="1"/>
              <a:t>control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servant</a:t>
            </a:r>
            <a:r>
              <a:rPr lang="sv-SE" dirty="0"/>
              <a:t> </a:t>
            </a:r>
            <a:r>
              <a:rPr lang="sv-SE" dirty="0" err="1"/>
              <a:t>leadership</a:t>
            </a:r>
            <a:r>
              <a:rPr lang="sv-SE" dirty="0"/>
              <a:t>.</a:t>
            </a:r>
          </a:p>
          <a:p>
            <a:pPr lvl="1"/>
            <a:r>
              <a:rPr lang="sv-SE" dirty="0" err="1"/>
              <a:t>Leaders</a:t>
            </a:r>
            <a:r>
              <a:rPr lang="sv-SE" dirty="0"/>
              <a:t> must accept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liability</a:t>
            </a:r>
            <a:endParaRPr lang="sv-SE" dirty="0"/>
          </a:p>
          <a:p>
            <a:r>
              <a:rPr lang="sv-SE" dirty="0"/>
              <a:t>Creating a </a:t>
            </a:r>
            <a:r>
              <a:rPr lang="sv-SE" dirty="0" err="1"/>
              <a:t>learning</a:t>
            </a:r>
            <a:r>
              <a:rPr lang="sv-SE" dirty="0"/>
              <a:t> </a:t>
            </a:r>
            <a:r>
              <a:rPr lang="sv-SE" dirty="0" err="1"/>
              <a:t>organization</a:t>
            </a:r>
            <a:endParaRPr lang="sv-SE" dirty="0"/>
          </a:p>
          <a:p>
            <a:pPr lvl="1"/>
            <a:r>
              <a:rPr lang="sv-SE" dirty="0"/>
              <a:t>Focus on </a:t>
            </a:r>
            <a:r>
              <a:rPr lang="sv-SE" dirty="0" err="1"/>
              <a:t>learning</a:t>
            </a:r>
            <a:r>
              <a:rPr lang="sv-SE" dirty="0"/>
              <a:t> and </a:t>
            </a:r>
            <a:r>
              <a:rPr lang="sv-SE" dirty="0" err="1"/>
              <a:t>constant</a:t>
            </a:r>
            <a:r>
              <a:rPr lang="sv-SE" dirty="0"/>
              <a:t> </a:t>
            </a:r>
            <a:r>
              <a:rPr lang="sv-SE" dirty="0" err="1"/>
              <a:t>development</a:t>
            </a:r>
            <a:r>
              <a:rPr lang="sv-SE" dirty="0"/>
              <a:t>.</a:t>
            </a:r>
          </a:p>
          <a:p>
            <a:pPr lvl="1"/>
            <a:r>
              <a:rPr lang="sv-SE" dirty="0" err="1"/>
              <a:t>Wider</a:t>
            </a:r>
            <a:r>
              <a:rPr lang="sv-SE" dirty="0"/>
              <a:t> </a:t>
            </a:r>
            <a:r>
              <a:rPr lang="sv-SE" dirty="0" err="1"/>
              <a:t>authority</a:t>
            </a:r>
            <a:r>
              <a:rPr lang="sv-SE" dirty="0"/>
              <a:t> and </a:t>
            </a:r>
            <a:r>
              <a:rPr lang="sv-SE" dirty="0" err="1"/>
              <a:t>responsibility</a:t>
            </a:r>
            <a:r>
              <a:rPr lang="sv-SE" dirty="0"/>
              <a:t> for handling problems</a:t>
            </a:r>
          </a:p>
          <a:p>
            <a:pPr lvl="1"/>
            <a:r>
              <a:rPr lang="sv-SE" dirty="0" err="1"/>
              <a:t>Inclusion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employees</a:t>
            </a:r>
            <a:r>
              <a:rPr lang="sv-SE" dirty="0"/>
              <a:t>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466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33"/>
      </a:accent1>
      <a:accent2>
        <a:srgbClr val="1862A8"/>
      </a:accent2>
      <a:accent3>
        <a:srgbClr val="FFFFFF"/>
      </a:accent3>
      <a:accent4>
        <a:srgbClr val="000000"/>
      </a:accent4>
      <a:accent5>
        <a:srgbClr val="FFE2AD"/>
      </a:accent5>
      <a:accent6>
        <a:srgbClr val="155898"/>
      </a:accent6>
      <a:hlink>
        <a:srgbClr val="CC0033"/>
      </a:hlink>
      <a:folHlink>
        <a:srgbClr val="AED2F8"/>
      </a:folHlink>
    </a:clrScheme>
    <a:fontScheme name="Office-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4BA4F5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4394DE"/>
        </a:accent6>
        <a:hlink>
          <a:srgbClr val="FF7E2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33"/>
        </a:accent1>
        <a:accent2>
          <a:srgbClr val="326ABE"/>
        </a:accent2>
        <a:accent3>
          <a:srgbClr val="FFFFFF"/>
        </a:accent3>
        <a:accent4>
          <a:srgbClr val="000000"/>
        </a:accent4>
        <a:accent5>
          <a:srgbClr val="FFE2AD"/>
        </a:accent5>
        <a:accent6>
          <a:srgbClr val="2C5FAC"/>
        </a:accent6>
        <a:hlink>
          <a:srgbClr val="FF0033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</TotalTime>
  <Words>222</Words>
  <Application>Microsoft Office PowerPoint</Application>
  <PresentationFormat>A4 (210 x 297 mm)</PresentationFormat>
  <Paragraphs>31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PowerPoint-presentation</vt:lpstr>
      <vt:lpstr>The survey</vt:lpstr>
      <vt:lpstr>Results and effects</vt:lpstr>
      <vt:lpstr>Conclusions</vt:lpstr>
    </vt:vector>
  </TitlesOfParts>
  <Company>Polisen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Polisen - presentationsmall, liggande</dc:title>
  <dc:creator>Johan Nilvé</dc:creator>
  <cp:lastModifiedBy>Ann-Christine Andersson Arntén</cp:lastModifiedBy>
  <cp:revision>168</cp:revision>
  <cp:lastPrinted>2012-01-25T18:20:58Z</cp:lastPrinted>
  <dcterms:created xsi:type="dcterms:W3CDTF">2000-05-10T13:40:47Z</dcterms:created>
  <dcterms:modified xsi:type="dcterms:W3CDTF">2014-05-05T06:49:04Z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P_presentationsmall">
    <vt:lpwstr>officiell2</vt:lpwstr>
  </property>
  <property fmtid="{D5CDD505-2E9C-101B-9397-08002B2CF9AE}" pid="3" name="RP_organisation">
    <vt:lpwstr>Polismyndigheten i Hallands län</vt:lpwstr>
  </property>
  <property fmtid="{D5CDD505-2E9C-101B-9397-08002B2CF9AE}" pid="4" name="RP_ver">
    <vt:lpwstr>3</vt:lpwstr>
  </property>
  <property fmtid="{D5CDD505-2E9C-101B-9397-08002B2CF9AE}" pid="5" name="RP_orientering">
    <vt:lpwstr>liggande</vt:lpwstr>
  </property>
  <property fmtid="{D5CDD505-2E9C-101B-9397-08002B2CF9AE}" pid="6" name="RP_polisenlogo">
    <vt:lpwstr>ja</vt:lpwstr>
  </property>
  <property fmtid="{D5CDD505-2E9C-101B-9397-08002B2CF9AE}" pid="7" name="RP_Arbetsbok">
    <vt:lpwstr>RP_Presentation</vt:lpwstr>
  </property>
  <property fmtid="{D5CDD505-2E9C-101B-9397-08002B2CF9AE}" pid="8" name="EK_Datum_Visible">
    <vt:lpwstr>ja</vt:lpwstr>
  </property>
  <property fmtid="{D5CDD505-2E9C-101B-9397-08002B2CF9AE}" pid="9" name="EK_Namn_Visible">
    <vt:lpwstr>nej</vt:lpwstr>
  </property>
  <property fmtid="{D5CDD505-2E9C-101B-9397-08002B2CF9AE}" pid="10" name="EK_Division_Visible">
    <vt:lpwstr>nej</vt:lpwstr>
  </property>
  <property fmtid="{D5CDD505-2E9C-101B-9397-08002B2CF9AE}" pid="11" name="EK_Myndighet_Visible">
    <vt:lpwstr>ja</vt:lpwstr>
  </property>
  <property fmtid="{D5CDD505-2E9C-101B-9397-08002B2CF9AE}" pid="12" name="EK_Namn_H_Visible">
    <vt:lpwstr>ja</vt:lpwstr>
  </property>
  <property fmtid="{D5CDD505-2E9C-101B-9397-08002B2CF9AE}" pid="13" name="EK_Division_H_Visible">
    <vt:lpwstr>ja</vt:lpwstr>
  </property>
  <property fmtid="{D5CDD505-2E9C-101B-9397-08002B2CF9AE}" pid="14" name="EK_Arbenhet_under_logo">
    <vt:lpwstr>nej</vt:lpwstr>
  </property>
  <property fmtid="{D5CDD505-2E9C-101B-9397-08002B2CF9AE}" pid="15" name="EK_Org_under_logo">
    <vt:lpwstr>ja</vt:lpwstr>
  </property>
  <property fmtid="{D5CDD505-2E9C-101B-9397-08002B2CF9AE}" pid="16" name="RP_Stödrubrik">
    <vt:lpwstr/>
  </property>
  <property fmtid="{D5CDD505-2E9C-101B-9397-08002B2CF9AE}" pid="17" name="RP_InkluderaRubrikSida">
    <vt:lpwstr>nej</vt:lpwstr>
  </property>
  <property fmtid="{D5CDD505-2E9C-101B-9397-08002B2CF9AE}" pid="18" name="RP_Språk">
    <vt:lpwstr>0</vt:lpwstr>
  </property>
  <property fmtid="{D5CDD505-2E9C-101B-9397-08002B2CF9AE}" pid="19" name="RP_Datum">
    <vt:lpwstr>11 April 2014</vt:lpwstr>
  </property>
  <property fmtid="{D5CDD505-2E9C-101B-9397-08002B2CF9AE}" pid="20" name="RP_Arbetsenhet">
    <vt:lpwstr/>
  </property>
  <property fmtid="{D5CDD505-2E9C-101B-9397-08002B2CF9AE}" pid="21" name="RP_Underenhet">
    <vt:lpwstr/>
  </property>
  <property fmtid="{D5CDD505-2E9C-101B-9397-08002B2CF9AE}" pid="22" name="RP_Namn">
    <vt:lpwstr>Johan Nilvé</vt:lpwstr>
  </property>
  <property fmtid="{D5CDD505-2E9C-101B-9397-08002B2CF9AE}" pid="23" name="RP_Myndighet">
    <vt:lpwstr>Polismyndigheten i Hallands län</vt:lpwstr>
  </property>
  <property fmtid="{D5CDD505-2E9C-101B-9397-08002B2CF9AE}" pid="24" name="RP_Bokstav">
    <vt:lpwstr>N</vt:lpwstr>
  </property>
</Properties>
</file>